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9" r:id="rId2"/>
    <p:sldId id="261" r:id="rId3"/>
    <p:sldId id="284" r:id="rId4"/>
    <p:sldId id="285" r:id="rId5"/>
    <p:sldId id="263" r:id="rId6"/>
    <p:sldId id="286" r:id="rId7"/>
    <p:sldId id="287" r:id="rId8"/>
    <p:sldId id="288" r:id="rId9"/>
    <p:sldId id="264" r:id="rId10"/>
    <p:sldId id="289" r:id="rId11"/>
    <p:sldId id="290" r:id="rId12"/>
    <p:sldId id="292" r:id="rId13"/>
    <p:sldId id="271" r:id="rId14"/>
    <p:sldId id="298" r:id="rId15"/>
    <p:sldId id="294" r:id="rId16"/>
    <p:sldId id="300" r:id="rId17"/>
    <p:sldId id="295" r:id="rId18"/>
    <p:sldId id="301" r:id="rId19"/>
    <p:sldId id="296" r:id="rId20"/>
    <p:sldId id="299" r:id="rId21"/>
    <p:sldId id="302" r:id="rId22"/>
    <p:sldId id="297" r:id="rId23"/>
    <p:sldId id="278" r:id="rId24"/>
    <p:sldId id="303" r:id="rId25"/>
    <p:sldId id="283" r:id="rId26"/>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86640" autoAdjust="0"/>
  </p:normalViewPr>
  <p:slideViewPr>
    <p:cSldViewPr snapToGrid="0">
      <p:cViewPr>
        <p:scale>
          <a:sx n="71" d="100"/>
          <a:sy n="71" d="100"/>
        </p:scale>
        <p:origin x="484" y="-488"/>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75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C512D7B-15CE-49F7-9B26-A9704C38A8CA}" type="datetime1">
              <a:rPr lang="it-IT" smtClean="0"/>
              <a:t>24/10/2024</a:t>
            </a:fld>
            <a:endParaRPr lang="it-IT" dirty="0"/>
          </a:p>
        </p:txBody>
      </p:sp>
      <p:sp>
        <p:nvSpPr>
          <p:cNvPr id="4" name="Segnaposto piè di pagina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5" name="Segnaposto numero diapositiva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it-IT" smtClean="0"/>
              <a:t>‹N›</a:t>
            </a:fld>
            <a:endParaRPr lang="it-IT"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88A6FB-9CB3-4CCC-A6F5-E192EE21C976}" type="datetime1">
              <a:rPr lang="it-IT" smtClean="0"/>
              <a:pPr/>
              <a:t>24/10/2024</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dirty="0"/>
              <a:t>Modifica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it-IT" smtClean="0"/>
              <a:t>‹N›</a:t>
            </a:fld>
            <a:endParaRPr lang="it-IT"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1</a:t>
            </a:fld>
            <a:endParaRPr lang="it-IT"/>
          </a:p>
        </p:txBody>
      </p:sp>
    </p:spTree>
    <p:extLst>
      <p:ext uri="{BB962C8B-B14F-4D97-AF65-F5344CB8AC3E}">
        <p14:creationId xmlns:p14="http://schemas.microsoft.com/office/powerpoint/2010/main" val="3279241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18</a:t>
            </a:fld>
            <a:endParaRPr lang="it-IT" dirty="0"/>
          </a:p>
        </p:txBody>
      </p:sp>
    </p:spTree>
    <p:extLst>
      <p:ext uri="{BB962C8B-B14F-4D97-AF65-F5344CB8AC3E}">
        <p14:creationId xmlns:p14="http://schemas.microsoft.com/office/powerpoint/2010/main" val="53709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20</a:t>
            </a:fld>
            <a:endParaRPr lang="it-IT" dirty="0"/>
          </a:p>
        </p:txBody>
      </p:sp>
    </p:spTree>
    <p:extLst>
      <p:ext uri="{BB962C8B-B14F-4D97-AF65-F5344CB8AC3E}">
        <p14:creationId xmlns:p14="http://schemas.microsoft.com/office/powerpoint/2010/main" val="787705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21</a:t>
            </a:fld>
            <a:endParaRPr lang="it-IT" dirty="0"/>
          </a:p>
        </p:txBody>
      </p:sp>
    </p:spTree>
    <p:extLst>
      <p:ext uri="{BB962C8B-B14F-4D97-AF65-F5344CB8AC3E}">
        <p14:creationId xmlns:p14="http://schemas.microsoft.com/office/powerpoint/2010/main" val="2485298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2</a:t>
            </a:fld>
            <a:endParaRPr lang="it-IT" dirty="0"/>
          </a:p>
        </p:txBody>
      </p:sp>
    </p:spTree>
    <p:extLst>
      <p:ext uri="{BB962C8B-B14F-4D97-AF65-F5344CB8AC3E}">
        <p14:creationId xmlns:p14="http://schemas.microsoft.com/office/powerpoint/2010/main" val="179782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3</a:t>
            </a:fld>
            <a:endParaRPr lang="it-IT" dirty="0"/>
          </a:p>
        </p:txBody>
      </p:sp>
    </p:spTree>
    <p:extLst>
      <p:ext uri="{BB962C8B-B14F-4D97-AF65-F5344CB8AC3E}">
        <p14:creationId xmlns:p14="http://schemas.microsoft.com/office/powerpoint/2010/main" val="403346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4</a:t>
            </a:fld>
            <a:endParaRPr lang="it-IT" dirty="0"/>
          </a:p>
        </p:txBody>
      </p:sp>
    </p:spTree>
    <p:extLst>
      <p:ext uri="{BB962C8B-B14F-4D97-AF65-F5344CB8AC3E}">
        <p14:creationId xmlns:p14="http://schemas.microsoft.com/office/powerpoint/2010/main" val="3089261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6</a:t>
            </a:fld>
            <a:endParaRPr lang="it-IT" dirty="0"/>
          </a:p>
        </p:txBody>
      </p:sp>
    </p:spTree>
    <p:extLst>
      <p:ext uri="{BB962C8B-B14F-4D97-AF65-F5344CB8AC3E}">
        <p14:creationId xmlns:p14="http://schemas.microsoft.com/office/powerpoint/2010/main" val="2829727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7</a:t>
            </a:fld>
            <a:endParaRPr lang="it-IT" dirty="0"/>
          </a:p>
        </p:txBody>
      </p:sp>
    </p:spTree>
    <p:extLst>
      <p:ext uri="{BB962C8B-B14F-4D97-AF65-F5344CB8AC3E}">
        <p14:creationId xmlns:p14="http://schemas.microsoft.com/office/powerpoint/2010/main" val="1026756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8</a:t>
            </a:fld>
            <a:endParaRPr lang="it-IT" dirty="0"/>
          </a:p>
        </p:txBody>
      </p:sp>
    </p:spTree>
    <p:extLst>
      <p:ext uri="{BB962C8B-B14F-4D97-AF65-F5344CB8AC3E}">
        <p14:creationId xmlns:p14="http://schemas.microsoft.com/office/powerpoint/2010/main" val="238742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14</a:t>
            </a:fld>
            <a:endParaRPr lang="it-IT" dirty="0"/>
          </a:p>
        </p:txBody>
      </p:sp>
    </p:spTree>
    <p:extLst>
      <p:ext uri="{BB962C8B-B14F-4D97-AF65-F5344CB8AC3E}">
        <p14:creationId xmlns:p14="http://schemas.microsoft.com/office/powerpoint/2010/main" val="4015863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rtl="0"/>
            <a:fld id="{B8649DAF-093F-4482-AA38-346E9A2DEE94}" type="slidenum">
              <a:rPr lang="it-IT" smtClean="0"/>
              <a:t>16</a:t>
            </a:fld>
            <a:endParaRPr lang="it-IT" dirty="0"/>
          </a:p>
        </p:txBody>
      </p:sp>
    </p:spTree>
    <p:extLst>
      <p:ext uri="{BB962C8B-B14F-4D97-AF65-F5344CB8AC3E}">
        <p14:creationId xmlns:p14="http://schemas.microsoft.com/office/powerpoint/2010/main" val="3375329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p:spTree>
      <p:nvGrpSpPr>
        <p:cNvPr id="1" name=""/>
        <p:cNvGrpSpPr/>
        <p:nvPr/>
      </p:nvGrpSpPr>
      <p:grpSpPr>
        <a:xfrm>
          <a:off x="0" y="0"/>
          <a:ext cx="0" cy="0"/>
          <a:chOff x="0" y="0"/>
          <a:chExt cx="0" cy="0"/>
        </a:xfrm>
      </p:grpSpPr>
      <p:sp>
        <p:nvSpPr>
          <p:cNvPr id="32" name="Segnaposto immagin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it-IT" dirty="0"/>
              <a:t>Inserire o trascinare l'immagine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it-IT"/>
              <a:t>Fare clic per modificare lo stile del titolo dello schema</a:t>
            </a:r>
            <a:endParaRPr lang="it-IT" dirty="0"/>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cxnSp>
        <p:nvCxnSpPr>
          <p:cNvPr id="5" name="Connettore diritto 4" descr="Linea di divisione diapositiva titolo&#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Segnaposto immagine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it-IT" dirty="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3 punti elenco immagine a destra">
    <p:spTree>
      <p:nvGrpSpPr>
        <p:cNvPr id="1" name=""/>
        <p:cNvGrpSpPr/>
        <p:nvPr/>
      </p:nvGrpSpPr>
      <p:grpSpPr>
        <a:xfrm>
          <a:off x="0" y="0"/>
          <a:ext cx="0" cy="0"/>
          <a:chOff x="0" y="0"/>
          <a:chExt cx="0" cy="0"/>
        </a:xfrm>
      </p:grpSpPr>
      <p:sp>
        <p:nvSpPr>
          <p:cNvPr id="35" name="Ovale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3" name="Ovale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4" name="Ovale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2" name="Rettangolo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Segnaposto immagine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Inserire o trascinare l'immagine qui</a:t>
            </a:r>
          </a:p>
        </p:txBody>
      </p:sp>
      <p:sp>
        <p:nvSpPr>
          <p:cNvPr id="2" name="Titolo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7" name="Segnaposto piè di pa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it-IT" dirty="0"/>
              <a:t>Descrizione punto elenco</a:t>
            </a:r>
          </a:p>
        </p:txBody>
      </p:sp>
      <p:sp>
        <p:nvSpPr>
          <p:cNvPr id="13" name="Segnaposto test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it-IT" dirty="0"/>
              <a:t>Descrizione punto elenco</a:t>
            </a:r>
          </a:p>
        </p:txBody>
      </p:sp>
      <p:sp>
        <p:nvSpPr>
          <p:cNvPr id="6" name="Segnaposto testo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it-IT" dirty="0"/>
              <a:t>Punto elenco 1</a:t>
            </a:r>
          </a:p>
        </p:txBody>
      </p:sp>
      <p:sp>
        <p:nvSpPr>
          <p:cNvPr id="10" name="Segnaposto testo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it-IT" dirty="0"/>
              <a:t>Punto elenco 2</a:t>
            </a:r>
          </a:p>
        </p:txBody>
      </p:sp>
      <p:sp>
        <p:nvSpPr>
          <p:cNvPr id="12" name="Segnaposto testo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it-IT" dirty="0"/>
              <a:t>Punto elenco 3</a:t>
            </a:r>
          </a:p>
        </p:txBody>
      </p:sp>
      <p:sp>
        <p:nvSpPr>
          <p:cNvPr id="21" name="Segnaposto testo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it-IT" dirty="0"/>
              <a:t>Descrizione punto elenco</a:t>
            </a:r>
          </a:p>
        </p:txBody>
      </p:sp>
      <p:sp>
        <p:nvSpPr>
          <p:cNvPr id="51" name="Ottagono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2" name="Ovale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3" name="Ovale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4" name="Ovale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5" name="Segnaposto numero diapositiva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it-IT" smtClean="0"/>
              <a:pPr rtl="0"/>
              <a:t>‹N›</a:t>
            </a:fld>
            <a:endParaRPr lang="it-IT" dirty="0"/>
          </a:p>
        </p:txBody>
      </p:sp>
      <p:grpSp>
        <p:nvGrpSpPr>
          <p:cNvPr id="22" name="Gruppo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igura a mano libera: Forma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Figura a mano libera: Forma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38" name="Segnaposto immagine 3">
            <a:extLst>
              <a:ext uri="{FF2B5EF4-FFF2-40B4-BE49-F238E27FC236}">
                <a16:creationId xmlns:a16="http://schemas.microsoft.com/office/drawing/2014/main" id="{EC82E52C-5E33-5942-8474-7ED4354EC95D}"/>
              </a:ext>
            </a:extLst>
          </p:cNvPr>
          <p:cNvSpPr>
            <a:spLocks noGrp="1"/>
          </p:cNvSpPr>
          <p:nvPr>
            <p:ph type="pic" sz="quarter" idx="30"/>
          </p:nvPr>
        </p:nvSpPr>
        <p:spPr>
          <a:xfrm>
            <a:off x="7233731" y="4835817"/>
            <a:ext cx="1035974" cy="691688"/>
          </a:xfrm>
        </p:spPr>
        <p:txBody>
          <a:bodyPr rtlCol="0"/>
          <a:lstStyle>
            <a:lvl1pPr marL="0" indent="0">
              <a:buNone/>
              <a:defRPr sz="1400"/>
            </a:lvl1pPr>
          </a:lstStyle>
          <a:p>
            <a:pPr rtl="0"/>
            <a:r>
              <a:rPr lang="it-IT"/>
              <a:t>Fare clic sull'icona per inserire un'immagine</a:t>
            </a:r>
            <a:endParaRPr lang="it-IT" dirty="0"/>
          </a:p>
        </p:txBody>
      </p:sp>
      <p:sp>
        <p:nvSpPr>
          <p:cNvPr id="39" name="Segnaposto immagine 3">
            <a:extLst>
              <a:ext uri="{FF2B5EF4-FFF2-40B4-BE49-F238E27FC236}">
                <a16:creationId xmlns:a16="http://schemas.microsoft.com/office/drawing/2014/main" id="{07EC0147-5BE6-9248-BF42-BD99608F459C}"/>
              </a:ext>
            </a:extLst>
          </p:cNvPr>
          <p:cNvSpPr>
            <a:spLocks noGrp="1"/>
          </p:cNvSpPr>
          <p:nvPr>
            <p:ph type="pic" sz="quarter" idx="31"/>
          </p:nvPr>
        </p:nvSpPr>
        <p:spPr>
          <a:xfrm>
            <a:off x="7233731" y="3271181"/>
            <a:ext cx="1035974" cy="691688"/>
          </a:xfrm>
        </p:spPr>
        <p:txBody>
          <a:bodyPr rtlCol="0"/>
          <a:lstStyle>
            <a:lvl1pPr marL="0" indent="0">
              <a:buNone/>
              <a:defRPr sz="1400"/>
            </a:lvl1pPr>
          </a:lstStyle>
          <a:p>
            <a:pPr rtl="0"/>
            <a:r>
              <a:rPr lang="it-IT"/>
              <a:t>Fare clic sull'icona per inserire un'immagine</a:t>
            </a:r>
            <a:endParaRPr lang="it-IT" dirty="0"/>
          </a:p>
        </p:txBody>
      </p:sp>
      <p:sp>
        <p:nvSpPr>
          <p:cNvPr id="40" name="Segnaposto immagine 3">
            <a:extLst>
              <a:ext uri="{FF2B5EF4-FFF2-40B4-BE49-F238E27FC236}">
                <a16:creationId xmlns:a16="http://schemas.microsoft.com/office/drawing/2014/main" id="{2B8E1942-1472-BC49-A624-3A31190A69E1}"/>
              </a:ext>
            </a:extLst>
          </p:cNvPr>
          <p:cNvSpPr>
            <a:spLocks noGrp="1"/>
          </p:cNvSpPr>
          <p:nvPr>
            <p:ph type="pic" sz="quarter" idx="32"/>
          </p:nvPr>
        </p:nvSpPr>
        <p:spPr>
          <a:xfrm>
            <a:off x="7233731" y="1706545"/>
            <a:ext cx="1035974" cy="691688"/>
          </a:xfrm>
        </p:spPr>
        <p:txBody>
          <a:bodyPr rtlCol="0"/>
          <a:lstStyle>
            <a:lvl1pPr marL="0" indent="0">
              <a:buNone/>
              <a:defRPr sz="1400"/>
            </a:lvl1pPr>
          </a:lstStyle>
          <a:p>
            <a:pPr rtl="0"/>
            <a:r>
              <a:rPr lang="it-IT"/>
              <a:t>Fare clic sull'icona per inserire un'immagine</a:t>
            </a:r>
            <a:endParaRPr lang="it-IT" dirty="0"/>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Prodotto digitale">
    <p:spTree>
      <p:nvGrpSpPr>
        <p:cNvPr id="1" name=""/>
        <p:cNvGrpSpPr/>
        <p:nvPr/>
      </p:nvGrpSpPr>
      <p:grpSpPr>
        <a:xfrm>
          <a:off x="0" y="0"/>
          <a:ext cx="0" cy="0"/>
          <a:chOff x="0" y="0"/>
          <a:chExt cx="0" cy="0"/>
        </a:xfrm>
      </p:grpSpPr>
      <p:sp>
        <p:nvSpPr>
          <p:cNvPr id="24" name="Figura a mano libera: Forma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Figura a mano libera: Forma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3" name="Figura a mano libera: Forma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4" name="Figura a mano libera: Forma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5" name="Figura a mano libera: Forma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6" name="Figura a mano libera: Forma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7" name="Figura a mano libera: Forma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nvGrpSpPr>
          <p:cNvPr id="43" name="Gruppo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ettangolo arrotondato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45" name="Rettangolo arrotondato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6" name="Rettangolo: Angoli arrotondati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7" name="Rettangolo arrotondato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8" name="Rettangolo arrotondato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49" name="Ovale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50" name="Ovale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51" name="Ovale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grpSp>
      <p:sp>
        <p:nvSpPr>
          <p:cNvPr id="3" name="Segnaposto contenuto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it-IT" dirty="0"/>
              <a:t>Il testo enfatizzato può essere inserito qui</a:t>
            </a:r>
          </a:p>
        </p:txBody>
      </p:sp>
      <p:sp>
        <p:nvSpPr>
          <p:cNvPr id="2" name="Titolo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7" name="Segnaposto piè di pa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immagine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Inserire o trascinare l'immagine qui</a:t>
            </a:r>
          </a:p>
        </p:txBody>
      </p:sp>
      <p:sp>
        <p:nvSpPr>
          <p:cNvPr id="9" name="Segnaposto testo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nti elenco immagine 3 colonne">
    <p:spTree>
      <p:nvGrpSpPr>
        <p:cNvPr id="1" name=""/>
        <p:cNvGrpSpPr/>
        <p:nvPr/>
      </p:nvGrpSpPr>
      <p:grpSpPr>
        <a:xfrm>
          <a:off x="0" y="0"/>
          <a:ext cx="0" cy="0"/>
          <a:chOff x="0" y="0"/>
          <a:chExt cx="0" cy="0"/>
        </a:xfrm>
      </p:grpSpPr>
      <p:sp>
        <p:nvSpPr>
          <p:cNvPr id="18" name="Ovale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Ovale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Ovale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7" name="Segnaposto piè di pa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it-IT" dirty="0"/>
              <a:t>Descrizione punto elenco</a:t>
            </a:r>
          </a:p>
        </p:txBody>
      </p:sp>
      <p:sp>
        <p:nvSpPr>
          <p:cNvPr id="13" name="Segnaposto test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it-IT" dirty="0"/>
              <a:t>Descrizione punto elenco</a:t>
            </a:r>
          </a:p>
        </p:txBody>
      </p:sp>
      <p:sp>
        <p:nvSpPr>
          <p:cNvPr id="15" name="Segnaposto testo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it-IT" dirty="0"/>
              <a:t>Descrizione punto elenco</a:t>
            </a:r>
          </a:p>
        </p:txBody>
      </p:sp>
      <p:sp>
        <p:nvSpPr>
          <p:cNvPr id="10" name="Segnaposto testo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it-IT" dirty="0"/>
              <a:t>Punto elenco 2</a:t>
            </a:r>
          </a:p>
        </p:txBody>
      </p:sp>
      <p:sp>
        <p:nvSpPr>
          <p:cNvPr id="12" name="Segnaposto testo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it-IT" dirty="0"/>
              <a:t>Punto elenco 3</a:t>
            </a:r>
          </a:p>
        </p:txBody>
      </p:sp>
      <p:sp>
        <p:nvSpPr>
          <p:cNvPr id="16" name="Segnaposto testo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it-IT" dirty="0"/>
              <a:t>Punto elenco 4</a:t>
            </a:r>
          </a:p>
        </p:txBody>
      </p:sp>
      <p:sp>
        <p:nvSpPr>
          <p:cNvPr id="9" name="Segnaposto testo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p>
        </p:txBody>
      </p:sp>
      <p:sp>
        <p:nvSpPr>
          <p:cNvPr id="20" name="Segnaposto immagine 3">
            <a:extLst>
              <a:ext uri="{FF2B5EF4-FFF2-40B4-BE49-F238E27FC236}">
                <a16:creationId xmlns:a16="http://schemas.microsoft.com/office/drawing/2014/main" id="{06B6D0B6-0884-CD46-A1B0-9FED03C22626}"/>
              </a:ext>
            </a:extLst>
          </p:cNvPr>
          <p:cNvSpPr>
            <a:spLocks noGrp="1"/>
          </p:cNvSpPr>
          <p:nvPr>
            <p:ph type="pic" sz="quarter" idx="27"/>
          </p:nvPr>
        </p:nvSpPr>
        <p:spPr>
          <a:xfrm>
            <a:off x="2597765" y="2358091"/>
            <a:ext cx="1107962" cy="854075"/>
          </a:xfrm>
        </p:spPr>
        <p:txBody>
          <a:bodyPr rtlCol="0"/>
          <a:lstStyle>
            <a:lvl1pPr marL="0" indent="0">
              <a:buNone/>
              <a:defRPr sz="1600"/>
            </a:lvl1pPr>
          </a:lstStyle>
          <a:p>
            <a:pPr rtl="0"/>
            <a:r>
              <a:rPr lang="it-IT"/>
              <a:t>Fare clic sull'icona per inserire un'immagine</a:t>
            </a:r>
            <a:endParaRPr lang="it-IT" dirty="0"/>
          </a:p>
        </p:txBody>
      </p:sp>
      <p:sp>
        <p:nvSpPr>
          <p:cNvPr id="21" name="Segnaposto immagine 3">
            <a:extLst>
              <a:ext uri="{FF2B5EF4-FFF2-40B4-BE49-F238E27FC236}">
                <a16:creationId xmlns:a16="http://schemas.microsoft.com/office/drawing/2014/main" id="{BAAC12A0-90C3-984B-A8FC-7EB4AA432E3A}"/>
              </a:ext>
            </a:extLst>
          </p:cNvPr>
          <p:cNvSpPr>
            <a:spLocks noGrp="1"/>
          </p:cNvSpPr>
          <p:nvPr>
            <p:ph type="pic" sz="quarter" idx="28"/>
          </p:nvPr>
        </p:nvSpPr>
        <p:spPr>
          <a:xfrm>
            <a:off x="5545459" y="2358091"/>
            <a:ext cx="1107962" cy="854075"/>
          </a:xfrm>
        </p:spPr>
        <p:txBody>
          <a:bodyPr rtlCol="0"/>
          <a:lstStyle>
            <a:lvl1pPr marL="0" indent="0">
              <a:buNone/>
              <a:defRPr sz="1600"/>
            </a:lvl1pPr>
          </a:lstStyle>
          <a:p>
            <a:pPr rtl="0"/>
            <a:r>
              <a:rPr lang="it-IT"/>
              <a:t>Fare clic sull'icona per inserire un'immagine</a:t>
            </a:r>
            <a:endParaRPr lang="it-IT" dirty="0"/>
          </a:p>
        </p:txBody>
      </p:sp>
      <p:sp>
        <p:nvSpPr>
          <p:cNvPr id="22" name="Segnaposto immagine 3">
            <a:extLst>
              <a:ext uri="{FF2B5EF4-FFF2-40B4-BE49-F238E27FC236}">
                <a16:creationId xmlns:a16="http://schemas.microsoft.com/office/drawing/2014/main" id="{51565942-8816-734B-BEEE-1258F13B66DA}"/>
              </a:ext>
            </a:extLst>
          </p:cNvPr>
          <p:cNvSpPr>
            <a:spLocks noGrp="1"/>
          </p:cNvSpPr>
          <p:nvPr>
            <p:ph type="pic" sz="quarter" idx="29"/>
          </p:nvPr>
        </p:nvSpPr>
        <p:spPr>
          <a:xfrm>
            <a:off x="8494550" y="2358090"/>
            <a:ext cx="1107962" cy="854075"/>
          </a:xfrm>
        </p:spPr>
        <p:txBody>
          <a:bodyPr rtlCol="0"/>
          <a:lstStyle>
            <a:lvl1pPr marL="0" indent="0">
              <a:buNone/>
              <a:defRPr sz="1600"/>
            </a:lvl1pPr>
          </a:lstStyle>
          <a:p>
            <a:pPr rtl="0"/>
            <a:r>
              <a:rPr lang="it-IT"/>
              <a:t>Fare clic sull'icona per inserire un'immagine</a:t>
            </a:r>
            <a:endParaRPr lang="it-IT" dirty="0"/>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Opzione numeri grandi 2">
    <p:spTree>
      <p:nvGrpSpPr>
        <p:cNvPr id="1" name=""/>
        <p:cNvGrpSpPr/>
        <p:nvPr/>
      </p:nvGrpSpPr>
      <p:grpSpPr>
        <a:xfrm>
          <a:off x="0" y="0"/>
          <a:ext cx="0" cy="0"/>
          <a:chOff x="0" y="0"/>
          <a:chExt cx="0" cy="0"/>
        </a:xfrm>
      </p:grpSpPr>
      <p:sp>
        <p:nvSpPr>
          <p:cNvPr id="26" name="Segnaposto testo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sezione</a:t>
            </a:r>
          </a:p>
        </p:txBody>
      </p:sp>
      <p:sp>
        <p:nvSpPr>
          <p:cNvPr id="27" name="Segnaposto testo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it-IT" dirty="0"/>
              <a:t>Intestazione sezione</a:t>
            </a:r>
          </a:p>
        </p:txBody>
      </p:sp>
      <p:sp>
        <p:nvSpPr>
          <p:cNvPr id="28" name="Segnaposto testo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it-IT" dirty="0"/>
              <a:t>Intestazione sezione</a:t>
            </a:r>
          </a:p>
        </p:txBody>
      </p:sp>
      <p:sp>
        <p:nvSpPr>
          <p:cNvPr id="48" name="Figura a mano libera: Forma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7" name="Figura a mano libera: Forma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6" name="Figura a mano libera: Forma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24" name="Figura a mano libera: Forma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8" name="Segnaposto piè di pagina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9" name="Segnaposto numero diapositiva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29" name="Figura a mano libera: Forma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Segnaposto testo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it-IT" dirty="0"/>
              <a:t>1</a:t>
            </a:r>
          </a:p>
        </p:txBody>
      </p:sp>
      <p:sp>
        <p:nvSpPr>
          <p:cNvPr id="32" name="Segnaposto testo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it-IT" dirty="0"/>
              <a:t>2</a:t>
            </a:r>
          </a:p>
        </p:txBody>
      </p:sp>
      <p:sp>
        <p:nvSpPr>
          <p:cNvPr id="33" name="Segnaposto testo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it-IT" dirty="0"/>
              <a:t>3</a:t>
            </a:r>
          </a:p>
        </p:txBody>
      </p:sp>
      <p:sp>
        <p:nvSpPr>
          <p:cNvPr id="35" name="Segnaposto testo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Descrizione della sezione</a:t>
            </a:r>
          </a:p>
        </p:txBody>
      </p:sp>
      <p:sp>
        <p:nvSpPr>
          <p:cNvPr id="37" name="Segnaposto testo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Descrizione della sezione</a:t>
            </a:r>
          </a:p>
        </p:txBody>
      </p:sp>
      <p:sp>
        <p:nvSpPr>
          <p:cNvPr id="39" name="Segnaposto testo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Descrizione della sezione</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3" name="Segnaposto testo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a:t>Fare clic per modificare gli stili del testo dello schema</a:t>
            </a:r>
          </a:p>
        </p:txBody>
      </p:sp>
      <p:sp>
        <p:nvSpPr>
          <p:cNvPr id="4" name="Segnaposto contenuto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0" name="Segnaposto piè di pagina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11" name="Segnaposto numero diapositiva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8" name="Segnaposto testo 7">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1584325"/>
            <a:ext cx="5472113" cy="46069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2" name="Segnaposto testo 11">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152525"/>
            <a:ext cx="5472000" cy="358775"/>
          </a:xfrm>
        </p:spPr>
        <p:txBody>
          <a:bodyPr rtlCol="0"/>
          <a:lstStyle>
            <a:lvl1pPr marL="0" indent="0">
              <a:buNone/>
              <a:defRPr sz="2400" b="1"/>
            </a:lvl1pPr>
          </a:lstStyle>
          <a:p>
            <a:pPr lvl="0" rtl="0"/>
            <a:r>
              <a:rPr lang="it-IT"/>
              <a:t>Fare clic per modificare gli stili del testo dello schema</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pazio di mercato">
    <p:spTree>
      <p:nvGrpSpPr>
        <p:cNvPr id="1" name=""/>
        <p:cNvGrpSpPr/>
        <p:nvPr/>
      </p:nvGrpSpPr>
      <p:grpSpPr>
        <a:xfrm>
          <a:off x="0" y="0"/>
          <a:ext cx="0" cy="0"/>
          <a:chOff x="0" y="0"/>
          <a:chExt cx="0" cy="0"/>
        </a:xfrm>
      </p:grpSpPr>
      <p:sp>
        <p:nvSpPr>
          <p:cNvPr id="13" name="Figura a mano libera: Forma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6" name="Segnaposto piè di pagina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it-IT" dirty="0"/>
              <a:t>Aggiungere un piè di pagina</a:t>
            </a:r>
          </a:p>
        </p:txBody>
      </p:sp>
      <p:sp>
        <p:nvSpPr>
          <p:cNvPr id="7" name="Segnaposto numero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cxnSp>
        <p:nvCxnSpPr>
          <p:cNvPr id="14" name="Connettore diritto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Segnaposto testo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dirty="0"/>
              <a:t>Titolo quadrante</a:t>
            </a:r>
          </a:p>
        </p:txBody>
      </p:sp>
      <p:sp>
        <p:nvSpPr>
          <p:cNvPr id="20" name="Segnaposto testo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dirty="0"/>
              <a:t>Titolo quadrante</a:t>
            </a:r>
          </a:p>
        </p:txBody>
      </p:sp>
      <p:sp>
        <p:nvSpPr>
          <p:cNvPr id="21" name="Segnaposto testo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it-IT" dirty="0"/>
              <a:t>Titolo quadrante</a:t>
            </a:r>
          </a:p>
        </p:txBody>
      </p:sp>
      <p:sp>
        <p:nvSpPr>
          <p:cNvPr id="22" name="Segnaposto testo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it-IT" dirty="0"/>
              <a:t>Titolo quadrante</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 colonne con riquadr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piè di pa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1" name="Segnaposto testo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9" name="Segnaposto testo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p>
        </p:txBody>
      </p:sp>
      <p:sp>
        <p:nvSpPr>
          <p:cNvPr id="6" name="Segnaposto testo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Titolo sezione 1</a:t>
            </a:r>
          </a:p>
        </p:txBody>
      </p:sp>
      <p:sp>
        <p:nvSpPr>
          <p:cNvPr id="12" name="Segnaposto testo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it-IT" dirty="0"/>
              <a:t>Titolo sezione 2</a:t>
            </a:r>
          </a:p>
        </p:txBody>
      </p:sp>
      <p:sp>
        <p:nvSpPr>
          <p:cNvPr id="14" name="Segnaposto testo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it-IT" dirty="0"/>
              <a:t>Titolo sezione 3</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quenza tempor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6" name="Segnaposto piè di pa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7" name="Segnaposto numero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13" name="Segnaposto testo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p>
        </p:txBody>
      </p:sp>
      <p:cxnSp>
        <p:nvCxnSpPr>
          <p:cNvPr id="15" name="Connettore diritto con freccia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Segnaposto testo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dirty="0"/>
              <a:t>Anno</a:t>
            </a:r>
          </a:p>
        </p:txBody>
      </p:sp>
      <p:sp>
        <p:nvSpPr>
          <p:cNvPr id="17" name="Segnaposto testo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21" name="Segnaposto testo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22" name="Segnaposto testo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25" name="Segnaposto testo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26" name="Segnaposto testo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dirty="0"/>
              <a:t>Anno</a:t>
            </a:r>
          </a:p>
        </p:txBody>
      </p:sp>
      <p:sp>
        <p:nvSpPr>
          <p:cNvPr id="28" name="Segnaposto testo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0" name="Segnaposto testo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1" name="Segnaposto testo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2" name="Segnaposto testo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3" name="Segnaposto testo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4" name="Segnaposto testo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5" name="Segnaposto testo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6" name="Segnaposto testo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7" name="Segnaposto testo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8" name="Segnaposto testo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39" name="Segnaposto testo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0" name="Segnaposto testo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1" name="Segnaposto testo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2" name="Segnaposto testo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3" name="Segnaposto testo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4" name="Segnaposto testo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5" name="Segnaposto testo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6" name="Segnaposto testo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7" name="Segnaposto testo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8" name="Segnaposto testo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dirty="0"/>
              <a:t>MM</a:t>
            </a:r>
          </a:p>
        </p:txBody>
      </p:sp>
      <p:sp>
        <p:nvSpPr>
          <p:cNvPr id="49" name="Segnaposto testo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it-IT" dirty="0"/>
              <a:t>Titolo elemento</a:t>
            </a:r>
          </a:p>
        </p:txBody>
      </p:sp>
      <p:sp>
        <p:nvSpPr>
          <p:cNvPr id="50" name="Segnaposto testo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it-IT" dirty="0"/>
              <a:t>Mese, Anno</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 membri del team">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7" name="Segnaposto piè di pa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it-IT" dirty="0"/>
              <a:t>Titolo</a:t>
            </a:r>
          </a:p>
        </p:txBody>
      </p:sp>
      <p:sp>
        <p:nvSpPr>
          <p:cNvPr id="13" name="Segnaposto test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it-IT" dirty="0"/>
              <a:t>Titolo</a:t>
            </a:r>
          </a:p>
        </p:txBody>
      </p:sp>
      <p:sp>
        <p:nvSpPr>
          <p:cNvPr id="15" name="Segnaposto testo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it-IT" dirty="0"/>
              <a:t>Titolo</a:t>
            </a:r>
          </a:p>
        </p:txBody>
      </p:sp>
      <p:sp>
        <p:nvSpPr>
          <p:cNvPr id="17" name="Segnaposto testo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it-IT" dirty="0"/>
              <a:t>Titolo</a:t>
            </a:r>
          </a:p>
        </p:txBody>
      </p:sp>
      <p:sp>
        <p:nvSpPr>
          <p:cNvPr id="6" name="Segnaposto testo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it-IT" dirty="0"/>
              <a:t>Nome completo</a:t>
            </a:r>
          </a:p>
        </p:txBody>
      </p:sp>
      <p:sp>
        <p:nvSpPr>
          <p:cNvPr id="10" name="Segnaposto testo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it-IT" dirty="0"/>
              <a:t>Nome completo</a:t>
            </a:r>
          </a:p>
        </p:txBody>
      </p:sp>
      <p:sp>
        <p:nvSpPr>
          <p:cNvPr id="12" name="Segnaposto testo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it-IT" dirty="0"/>
              <a:t>Nome completo</a:t>
            </a:r>
          </a:p>
        </p:txBody>
      </p:sp>
      <p:sp>
        <p:nvSpPr>
          <p:cNvPr id="16" name="Segnaposto testo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it-IT" dirty="0"/>
              <a:t>Nome completo</a:t>
            </a:r>
          </a:p>
        </p:txBody>
      </p:sp>
      <p:sp>
        <p:nvSpPr>
          <p:cNvPr id="19" name="Segnaposto testo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it-IT" dirty="0"/>
              <a:t>Nome completo</a:t>
            </a:r>
          </a:p>
        </p:txBody>
      </p:sp>
      <p:sp>
        <p:nvSpPr>
          <p:cNvPr id="21" name="Segnaposto testo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it-IT" dirty="0"/>
              <a:t>Titolo</a:t>
            </a:r>
          </a:p>
        </p:txBody>
      </p:sp>
      <p:sp>
        <p:nvSpPr>
          <p:cNvPr id="23" name="Segnaposto immagine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a:t>Fare clic sull'icona per inserire un'immagine</a:t>
            </a:r>
            <a:endParaRPr lang="it-IT" dirty="0"/>
          </a:p>
        </p:txBody>
      </p:sp>
      <p:sp>
        <p:nvSpPr>
          <p:cNvPr id="24" name="Segnaposto immagine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a:t>Fare clic sull'icona per inserire un'immagine</a:t>
            </a:r>
            <a:endParaRPr lang="it-IT" dirty="0"/>
          </a:p>
        </p:txBody>
      </p:sp>
      <p:sp>
        <p:nvSpPr>
          <p:cNvPr id="25" name="Segnaposto immagine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a:t>Fare clic sull'icona per inserire un'immagine</a:t>
            </a:r>
            <a:endParaRPr lang="it-IT" dirty="0"/>
          </a:p>
        </p:txBody>
      </p:sp>
      <p:sp>
        <p:nvSpPr>
          <p:cNvPr id="26" name="Segnaposto immagine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a:t>Fare clic sull'icona per inserire un'immagine</a:t>
            </a:r>
            <a:endParaRPr lang="it-IT" dirty="0"/>
          </a:p>
        </p:txBody>
      </p:sp>
      <p:sp>
        <p:nvSpPr>
          <p:cNvPr id="27" name="Segnaposto immagine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a:t>Fare clic sull'icona per inserire un'immagine</a:t>
            </a:r>
            <a:endParaRPr lang="it-IT" dirty="0"/>
          </a:p>
        </p:txBody>
      </p:sp>
      <p:sp>
        <p:nvSpPr>
          <p:cNvPr id="20" name="Segnaposto immagine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sz="1300"/>
            </a:lvl1pPr>
          </a:lstStyle>
          <a:p>
            <a:pPr rtl="0"/>
            <a:r>
              <a:rPr lang="it-IT"/>
              <a:t>Fare clic sull'icona per inserire un'immagine</a:t>
            </a:r>
            <a:endParaRPr lang="it-IT" dirty="0"/>
          </a:p>
        </p:txBody>
      </p:sp>
      <p:sp>
        <p:nvSpPr>
          <p:cNvPr id="4" name="Segnaposto testo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it-IT" dirty="0"/>
              <a:t>Nome completo</a:t>
            </a:r>
          </a:p>
        </p:txBody>
      </p:sp>
      <p:sp>
        <p:nvSpPr>
          <p:cNvPr id="11" name="Segnaposto testo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it-IT" dirty="0"/>
              <a:t>Titolo</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olo titolo e sottotitolo">
    <p:spTree>
      <p:nvGrpSpPr>
        <p:cNvPr id="1" name=""/>
        <p:cNvGrpSpPr/>
        <p:nvPr/>
      </p:nvGrpSpPr>
      <p:grpSpPr>
        <a:xfrm>
          <a:off x="0" y="0"/>
          <a:ext cx="0" cy="0"/>
          <a:chOff x="0" y="0"/>
          <a:chExt cx="0" cy="0"/>
        </a:xfrm>
      </p:grpSpPr>
      <p:sp>
        <p:nvSpPr>
          <p:cNvPr id="29" name="Figura a mano libera: Forma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6" name="Segnaposto piè di pa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7" name="Segnaposto numero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14" name="Figura a mano libera: Forma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3" name="Segnaposto testo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dirty="0"/>
              <a:t>Intestazione secondaria</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Diapositiva titolo">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Rettangolo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Rettangolo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Rettangolo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Segnaposto immagin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it-IT" dirty="0"/>
              <a:t>Inserire o trascinare l'immagine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it-IT" dirty="0"/>
              <a:t>Fare clic per modificare </a:t>
            </a:r>
            <a:br>
              <a:rPr lang="it-IT" dirty="0"/>
            </a:br>
            <a:r>
              <a:rPr lang="it-IT" dirty="0"/>
              <a:t>lo stile del titolo</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
        <p:nvSpPr>
          <p:cNvPr id="5" name="Segnaposto numero diapositiva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it-IT" smtClean="0"/>
              <a:pPr rtl="0"/>
              <a:t>‹N›</a:t>
            </a:fld>
            <a:endParaRPr lang="it-IT" dirty="0"/>
          </a:p>
        </p:txBody>
      </p:sp>
      <p:sp>
        <p:nvSpPr>
          <p:cNvPr id="6" name="Casella di testo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it-IT" sz="120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olo titolo">
    <p:spTree>
      <p:nvGrpSpPr>
        <p:cNvPr id="1" name=""/>
        <p:cNvGrpSpPr/>
        <p:nvPr/>
      </p:nvGrpSpPr>
      <p:grpSpPr>
        <a:xfrm>
          <a:off x="0" y="0"/>
          <a:ext cx="0" cy="0"/>
          <a:chOff x="0" y="0"/>
          <a:chExt cx="0" cy="0"/>
        </a:xfrm>
      </p:grpSpPr>
      <p:sp>
        <p:nvSpPr>
          <p:cNvPr id="15" name="Figura a mano libera: Forma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Figura a mano libera: Forma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6" name="Segnaposto piè di pa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7" name="Segnaposto numero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24" name="Figura a mano libera: Forma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olo titolo senza elementi grafic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6" name="Segnaposto piè di pagina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7" name="Segnaposto numero diapositiva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31033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Grazie">
    <p:spTree>
      <p:nvGrpSpPr>
        <p:cNvPr id="1" name=""/>
        <p:cNvGrpSpPr/>
        <p:nvPr/>
      </p:nvGrpSpPr>
      <p:grpSpPr>
        <a:xfrm>
          <a:off x="0" y="0"/>
          <a:ext cx="0" cy="0"/>
          <a:chOff x="0" y="0"/>
          <a:chExt cx="0" cy="0"/>
        </a:xfrm>
      </p:grpSpPr>
      <p:sp>
        <p:nvSpPr>
          <p:cNvPr id="32" name="Segnaposto immagin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it-IT" dirty="0"/>
              <a:t>Inserire o trascinare l'immagine qui</a:t>
            </a:r>
          </a:p>
        </p:txBody>
      </p:sp>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600" spc="-150">
                <a:solidFill>
                  <a:schemeClr val="bg1"/>
                </a:solidFill>
              </a:defRPr>
            </a:lvl1pPr>
          </a:lstStyle>
          <a:p>
            <a:pPr rtl="0"/>
            <a:r>
              <a:rPr lang="it-IT" dirty="0"/>
              <a:t>Grazie</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1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cxnSp>
        <p:nvCxnSpPr>
          <p:cNvPr id="5" name="Connettore diritto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Segnaposto testo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it-IT" dirty="0"/>
              <a:t>Numero di contatto</a:t>
            </a:r>
          </a:p>
        </p:txBody>
      </p:sp>
      <p:sp>
        <p:nvSpPr>
          <p:cNvPr id="9" name="Segnaposto testo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it-IT" dirty="0"/>
              <a:t>Indirizzo di posta elettronica o </a:t>
            </a:r>
            <a:r>
              <a:rPr lang="it-IT" dirty="0" err="1"/>
              <a:t>handle</a:t>
            </a:r>
            <a:r>
              <a:rPr lang="it-IT" dirty="0"/>
              <a:t> di social media</a:t>
            </a:r>
          </a:p>
        </p:txBody>
      </p:sp>
      <p:sp>
        <p:nvSpPr>
          <p:cNvPr id="8" name="Segnaposto immagine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it-IT" dirty="0"/>
              <a:t>Logo</a:t>
            </a:r>
          </a:p>
        </p:txBody>
      </p:sp>
      <p:sp>
        <p:nvSpPr>
          <p:cNvPr id="10" name="Segnaposto testo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it-IT" dirty="0"/>
              <a:t>Indirizzo del sito Web</a:t>
            </a:r>
          </a:p>
        </p:txBody>
      </p:sp>
    </p:spTree>
    <p:extLst>
      <p:ext uri="{BB962C8B-B14F-4D97-AF65-F5344CB8AC3E}">
        <p14:creationId xmlns:p14="http://schemas.microsoft.com/office/powerpoint/2010/main" val="130215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mmagine grande e tes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4000" spc="-150">
                <a:solidFill>
                  <a:schemeClr val="bg1"/>
                </a:solidFill>
              </a:defRPr>
            </a:lvl1pPr>
          </a:lstStyle>
          <a:p>
            <a:pPr rtl="0"/>
            <a:r>
              <a:rPr lang="it-IT" dirty="0"/>
              <a:t>Fare clic per modificare </a:t>
            </a:r>
            <a:br>
              <a:rPr lang="it-IT" dirty="0"/>
            </a:br>
            <a:r>
              <a:rPr lang="it-IT" dirty="0"/>
              <a:t>lo stile del titolo</a:t>
            </a:r>
          </a:p>
        </p:txBody>
      </p:sp>
      <p:sp>
        <p:nvSpPr>
          <p:cNvPr id="3" name="Sottotitolo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a:t>Fare clic per modificare lo stile del sottotitolo dello schema</a:t>
            </a:r>
            <a:endParaRPr lang="it-IT" dirty="0"/>
          </a:p>
        </p:txBody>
      </p:sp>
      <p:sp>
        <p:nvSpPr>
          <p:cNvPr id="5" name="Segnaposto numero diapositiva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it-IT" smtClean="0"/>
              <a:pPr rtl="0"/>
              <a:t>‹N›</a:t>
            </a:fld>
            <a:endParaRPr lang="it-IT" dirty="0"/>
          </a:p>
        </p:txBody>
      </p:sp>
      <p:sp>
        <p:nvSpPr>
          <p:cNvPr id="6" name="Casella di testo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it-IT" sz="1200" dirty="0">
              <a:solidFill>
                <a:schemeClr val="tx1">
                  <a:lumMod val="75000"/>
                  <a:lumOff val="25000"/>
                </a:schemeClr>
              </a:solidFill>
              <a:latin typeface="+mn-lt"/>
            </a:endParaRPr>
          </a:p>
        </p:txBody>
      </p:sp>
      <p:sp>
        <p:nvSpPr>
          <p:cNvPr id="32" name="Segnaposto immagin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it-IT" dirty="0"/>
              <a:t>Inserire o trascinare l'immagine qui</a:t>
            </a:r>
          </a:p>
        </p:txBody>
      </p:sp>
      <p:sp>
        <p:nvSpPr>
          <p:cNvPr id="16" name="Segnaposto contenuto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olo e contenuto">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2" name="Titolo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7" name="Segnaposto piè di pa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24" name="Figura a mano libera: Forma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Figura a mano libera: Forma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Figura a mano libera: Forma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2" name="Figura a mano libera: Forma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3" name="Figura a mano libera: Forma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4" name="Figura a mano libera: Forma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5" name="Figura a mano libera: Forma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6" name="Figura a mano libera: Forma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7" name="Figura a mano libera: Forma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8" name="Segnaposto piè di pagina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9" name="Segnaposto numero diapositiva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6" name="Segnaposto testo 5">
            <a:extLst>
              <a:ext uri="{FF2B5EF4-FFF2-40B4-BE49-F238E27FC236}">
                <a16:creationId xmlns:a16="http://schemas.microsoft.com/office/drawing/2014/main" id="{7867C73D-EE16-41D1-B7CE-A35C765E3B8D}"/>
              </a:ext>
            </a:extLst>
          </p:cNvPr>
          <p:cNvSpPr>
            <a:spLocks noGrp="1"/>
          </p:cNvSpPr>
          <p:nvPr>
            <p:ph type="body" sz="quarter" idx="12"/>
          </p:nvPr>
        </p:nvSpPr>
        <p:spPr>
          <a:xfrm>
            <a:off x="6299887" y="1152525"/>
            <a:ext cx="5472113" cy="50387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piè di pa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1" name="Segnaposto testo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3" name="Segnaposto contenuto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piè di pa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3" name="Segnaposto testo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5" name="Segnaposto testo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17" name="Segnaposto testo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rtlCol="0"/>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nti elenco immagine">
    <p:spTree>
      <p:nvGrpSpPr>
        <p:cNvPr id="1" name=""/>
        <p:cNvGrpSpPr/>
        <p:nvPr/>
      </p:nvGrpSpPr>
      <p:grpSpPr>
        <a:xfrm>
          <a:off x="0" y="0"/>
          <a:ext cx="0" cy="0"/>
          <a:chOff x="0" y="0"/>
          <a:chExt cx="0" cy="0"/>
        </a:xfrm>
      </p:grpSpPr>
      <p:sp>
        <p:nvSpPr>
          <p:cNvPr id="28" name="Ovale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Ovale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0" name="Ovale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31" name="Ovale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Ovale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7" name="Segnaposto piè di pa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8" name="Segnaposto numero diapositiva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it-IT" smtClean="0"/>
              <a:pPr rtl="0"/>
              <a:t>‹N›</a:t>
            </a:fld>
            <a:endParaRPr lang="it-IT" dirty="0"/>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it-IT" dirty="0"/>
              <a:t>Descrizione punto elenco</a:t>
            </a:r>
          </a:p>
        </p:txBody>
      </p:sp>
      <p:sp>
        <p:nvSpPr>
          <p:cNvPr id="13" name="Segnaposto test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it-IT" dirty="0"/>
              <a:t>Descrizione punto elenco</a:t>
            </a:r>
          </a:p>
        </p:txBody>
      </p:sp>
      <p:sp>
        <p:nvSpPr>
          <p:cNvPr id="15" name="Segnaposto testo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it-IT" dirty="0"/>
              <a:t>Descrizione punto elenco</a:t>
            </a:r>
          </a:p>
        </p:txBody>
      </p:sp>
      <p:sp>
        <p:nvSpPr>
          <p:cNvPr id="17" name="Segnaposto testo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it-IT" dirty="0"/>
              <a:t>Descrizione punto elenco</a:t>
            </a:r>
          </a:p>
        </p:txBody>
      </p:sp>
      <p:sp>
        <p:nvSpPr>
          <p:cNvPr id="6" name="Segnaposto testo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it-IT" dirty="0"/>
              <a:t>Punto elenco 1</a:t>
            </a:r>
          </a:p>
        </p:txBody>
      </p:sp>
      <p:sp>
        <p:nvSpPr>
          <p:cNvPr id="10" name="Segnaposto testo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it-IT" dirty="0"/>
              <a:t>Punto elenco 2</a:t>
            </a:r>
          </a:p>
        </p:txBody>
      </p:sp>
      <p:sp>
        <p:nvSpPr>
          <p:cNvPr id="12" name="Segnaposto testo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it-IT" dirty="0"/>
              <a:t>Punto elenco 3</a:t>
            </a:r>
          </a:p>
        </p:txBody>
      </p:sp>
      <p:sp>
        <p:nvSpPr>
          <p:cNvPr id="16" name="Segnaposto testo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it-IT" dirty="0"/>
              <a:t>Punto elenco 4</a:t>
            </a:r>
          </a:p>
        </p:txBody>
      </p:sp>
      <p:sp>
        <p:nvSpPr>
          <p:cNvPr id="19" name="Segnaposto testo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it-IT" dirty="0"/>
              <a:t>Punto elenco 5</a:t>
            </a:r>
          </a:p>
        </p:txBody>
      </p:sp>
      <p:sp>
        <p:nvSpPr>
          <p:cNvPr id="21" name="Segnaposto testo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it-IT" dirty="0"/>
              <a:t>Descrizione punto elenco</a:t>
            </a:r>
          </a:p>
        </p:txBody>
      </p:sp>
      <p:sp>
        <p:nvSpPr>
          <p:cNvPr id="4" name="Segnaposto immagine 3">
            <a:extLst>
              <a:ext uri="{FF2B5EF4-FFF2-40B4-BE49-F238E27FC236}">
                <a16:creationId xmlns:a16="http://schemas.microsoft.com/office/drawing/2014/main" id="{B0B1F8F6-73A5-F142-8A28-094DA998B5F5}"/>
              </a:ext>
            </a:extLst>
          </p:cNvPr>
          <p:cNvSpPr>
            <a:spLocks noGrp="1"/>
          </p:cNvSpPr>
          <p:nvPr>
            <p:ph type="pic" sz="quarter" idx="27"/>
          </p:nvPr>
        </p:nvSpPr>
        <p:spPr>
          <a:xfrm>
            <a:off x="948333" y="2358091"/>
            <a:ext cx="1130318" cy="854075"/>
          </a:xfrm>
        </p:spPr>
        <p:txBody>
          <a:bodyPr rtlCol="0"/>
          <a:lstStyle>
            <a:lvl1pPr marL="0" indent="0">
              <a:buNone/>
              <a:defRPr sz="1600"/>
            </a:lvl1pPr>
          </a:lstStyle>
          <a:p>
            <a:pPr rtl="0"/>
            <a:r>
              <a:rPr lang="it-IT"/>
              <a:t>Fare clic sull'icona per inserire un'immagine</a:t>
            </a:r>
            <a:endParaRPr lang="it-IT" dirty="0"/>
          </a:p>
        </p:txBody>
      </p:sp>
      <p:sp>
        <p:nvSpPr>
          <p:cNvPr id="32" name="Segnaposto immagine 3">
            <a:extLst>
              <a:ext uri="{FF2B5EF4-FFF2-40B4-BE49-F238E27FC236}">
                <a16:creationId xmlns:a16="http://schemas.microsoft.com/office/drawing/2014/main" id="{F78A887E-89A6-244C-8AA4-484FE5358768}"/>
              </a:ext>
            </a:extLst>
          </p:cNvPr>
          <p:cNvSpPr>
            <a:spLocks noGrp="1"/>
          </p:cNvSpPr>
          <p:nvPr>
            <p:ph type="pic" sz="quarter" idx="28"/>
          </p:nvPr>
        </p:nvSpPr>
        <p:spPr>
          <a:xfrm>
            <a:off x="3242055" y="2358091"/>
            <a:ext cx="1130318" cy="854075"/>
          </a:xfrm>
        </p:spPr>
        <p:txBody>
          <a:bodyPr rtlCol="0"/>
          <a:lstStyle>
            <a:lvl1pPr marL="0" indent="0">
              <a:buNone/>
              <a:defRPr sz="1600"/>
            </a:lvl1pPr>
          </a:lstStyle>
          <a:p>
            <a:pPr rtl="0"/>
            <a:r>
              <a:rPr lang="it-IT"/>
              <a:t>Fare clic sull'icona per inserire un'immagine</a:t>
            </a:r>
            <a:endParaRPr lang="it-IT" dirty="0"/>
          </a:p>
        </p:txBody>
      </p:sp>
      <p:sp>
        <p:nvSpPr>
          <p:cNvPr id="33" name="Segnaposto immagine 3">
            <a:extLst>
              <a:ext uri="{FF2B5EF4-FFF2-40B4-BE49-F238E27FC236}">
                <a16:creationId xmlns:a16="http://schemas.microsoft.com/office/drawing/2014/main" id="{52B18661-99A8-214A-A089-09F11F1EB5C4}"/>
              </a:ext>
            </a:extLst>
          </p:cNvPr>
          <p:cNvSpPr>
            <a:spLocks noGrp="1"/>
          </p:cNvSpPr>
          <p:nvPr>
            <p:ph type="pic" sz="quarter" idx="29"/>
          </p:nvPr>
        </p:nvSpPr>
        <p:spPr>
          <a:xfrm>
            <a:off x="5535777" y="2358091"/>
            <a:ext cx="1130318" cy="854075"/>
          </a:xfrm>
        </p:spPr>
        <p:txBody>
          <a:bodyPr rtlCol="0"/>
          <a:lstStyle>
            <a:lvl1pPr marL="0" indent="0">
              <a:buNone/>
              <a:defRPr sz="1600"/>
            </a:lvl1pPr>
          </a:lstStyle>
          <a:p>
            <a:pPr rtl="0"/>
            <a:r>
              <a:rPr lang="it-IT"/>
              <a:t>Fare clic sull'icona per inserire un'immagine</a:t>
            </a:r>
            <a:endParaRPr lang="it-IT" dirty="0"/>
          </a:p>
        </p:txBody>
      </p:sp>
      <p:sp>
        <p:nvSpPr>
          <p:cNvPr id="34" name="Segnaposto immagine 3">
            <a:extLst>
              <a:ext uri="{FF2B5EF4-FFF2-40B4-BE49-F238E27FC236}">
                <a16:creationId xmlns:a16="http://schemas.microsoft.com/office/drawing/2014/main" id="{69D5F0B5-DE10-D646-9244-6B4289E7793E}"/>
              </a:ext>
            </a:extLst>
          </p:cNvPr>
          <p:cNvSpPr>
            <a:spLocks noGrp="1"/>
          </p:cNvSpPr>
          <p:nvPr>
            <p:ph type="pic" sz="quarter" idx="30"/>
          </p:nvPr>
        </p:nvSpPr>
        <p:spPr>
          <a:xfrm>
            <a:off x="7829499" y="2358091"/>
            <a:ext cx="1130318" cy="854075"/>
          </a:xfrm>
        </p:spPr>
        <p:txBody>
          <a:bodyPr rtlCol="0"/>
          <a:lstStyle>
            <a:lvl1pPr marL="0" indent="0">
              <a:buNone/>
              <a:defRPr sz="1600"/>
            </a:lvl1pPr>
          </a:lstStyle>
          <a:p>
            <a:pPr rtl="0"/>
            <a:r>
              <a:rPr lang="it-IT"/>
              <a:t>Fare clic sull'icona per inserire un'immagine</a:t>
            </a:r>
            <a:endParaRPr lang="it-IT" dirty="0"/>
          </a:p>
        </p:txBody>
      </p:sp>
      <p:sp>
        <p:nvSpPr>
          <p:cNvPr id="35" name="Segnaposto immagine 3">
            <a:extLst>
              <a:ext uri="{FF2B5EF4-FFF2-40B4-BE49-F238E27FC236}">
                <a16:creationId xmlns:a16="http://schemas.microsoft.com/office/drawing/2014/main" id="{72B87CCD-6D17-844B-87EF-F8BC69D79B06}"/>
              </a:ext>
            </a:extLst>
          </p:cNvPr>
          <p:cNvSpPr>
            <a:spLocks noGrp="1"/>
          </p:cNvSpPr>
          <p:nvPr>
            <p:ph type="pic" sz="quarter" idx="31"/>
          </p:nvPr>
        </p:nvSpPr>
        <p:spPr>
          <a:xfrm>
            <a:off x="10123220" y="2358091"/>
            <a:ext cx="1130318" cy="854075"/>
          </a:xfrm>
        </p:spPr>
        <p:txBody>
          <a:bodyPr rtlCol="0"/>
          <a:lstStyle>
            <a:lvl1pPr marL="0" indent="0">
              <a:buNone/>
              <a:defRPr sz="1600"/>
            </a:lvl1pPr>
          </a:lstStyle>
          <a:p>
            <a:pPr rtl="0"/>
            <a:r>
              <a:rPr lang="it-IT"/>
              <a:t>Fare clic sull'icona per inserire un'immagine</a:t>
            </a:r>
            <a:endParaRPr lang="it-IT" dirty="0"/>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 punti elenco immagine a sinistra">
    <p:spTree>
      <p:nvGrpSpPr>
        <p:cNvPr id="1" name=""/>
        <p:cNvGrpSpPr/>
        <p:nvPr/>
      </p:nvGrpSpPr>
      <p:grpSpPr>
        <a:xfrm>
          <a:off x="0" y="0"/>
          <a:ext cx="0" cy="0"/>
          <a:chOff x="0" y="0"/>
          <a:chExt cx="0" cy="0"/>
        </a:xfrm>
      </p:grpSpPr>
      <p:sp>
        <p:nvSpPr>
          <p:cNvPr id="20" name="Ovale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Ovale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Ovale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Segnaposto immagine 3">
            <a:extLst>
              <a:ext uri="{FF2B5EF4-FFF2-40B4-BE49-F238E27FC236}">
                <a16:creationId xmlns:a16="http://schemas.microsoft.com/office/drawing/2014/main" id="{831AC394-0DDA-6F4A-B2D3-6D95CD866486}"/>
              </a:ext>
            </a:extLst>
          </p:cNvPr>
          <p:cNvSpPr>
            <a:spLocks noGrp="1"/>
          </p:cNvSpPr>
          <p:nvPr>
            <p:ph type="pic" sz="quarter" idx="27"/>
          </p:nvPr>
        </p:nvSpPr>
        <p:spPr>
          <a:xfrm>
            <a:off x="900806" y="2358091"/>
            <a:ext cx="1225372" cy="854075"/>
          </a:xfrm>
        </p:spPr>
        <p:txBody>
          <a:bodyPr rtlCol="0"/>
          <a:lstStyle>
            <a:lvl1pPr marL="0" indent="0">
              <a:buNone/>
              <a:defRPr sz="1700"/>
            </a:lvl1pPr>
          </a:lstStyle>
          <a:p>
            <a:pPr rtl="0"/>
            <a:r>
              <a:rPr lang="it-IT"/>
              <a:t>Fare clic sull'icona per inserire un'immagine</a:t>
            </a:r>
            <a:endParaRPr lang="it-IT" dirty="0"/>
          </a:p>
        </p:txBody>
      </p:sp>
      <p:sp>
        <p:nvSpPr>
          <p:cNvPr id="28" name="Segnaposto immagine 3">
            <a:extLst>
              <a:ext uri="{FF2B5EF4-FFF2-40B4-BE49-F238E27FC236}">
                <a16:creationId xmlns:a16="http://schemas.microsoft.com/office/drawing/2014/main" id="{B1A58D5B-A4BA-F446-90DA-1B6B207869A8}"/>
              </a:ext>
            </a:extLst>
          </p:cNvPr>
          <p:cNvSpPr>
            <a:spLocks noGrp="1"/>
          </p:cNvSpPr>
          <p:nvPr>
            <p:ph type="pic" sz="quarter" idx="28"/>
          </p:nvPr>
        </p:nvSpPr>
        <p:spPr>
          <a:xfrm>
            <a:off x="3194528" y="2358091"/>
            <a:ext cx="1225372" cy="854075"/>
          </a:xfrm>
        </p:spPr>
        <p:txBody>
          <a:bodyPr rtlCol="0"/>
          <a:lstStyle>
            <a:lvl1pPr marL="0" indent="0">
              <a:buNone/>
              <a:defRPr sz="1700"/>
            </a:lvl1pPr>
          </a:lstStyle>
          <a:p>
            <a:pPr rtl="0"/>
            <a:r>
              <a:rPr lang="it-IT"/>
              <a:t>Fare clic sull'icona per inserire un'immagine</a:t>
            </a:r>
            <a:endParaRPr lang="it-IT" dirty="0"/>
          </a:p>
        </p:txBody>
      </p:sp>
      <p:sp>
        <p:nvSpPr>
          <p:cNvPr id="29" name="Segnaposto immagine 3">
            <a:extLst>
              <a:ext uri="{FF2B5EF4-FFF2-40B4-BE49-F238E27FC236}">
                <a16:creationId xmlns:a16="http://schemas.microsoft.com/office/drawing/2014/main" id="{7912C149-C249-1940-AF83-360853E78C26}"/>
              </a:ext>
            </a:extLst>
          </p:cNvPr>
          <p:cNvSpPr>
            <a:spLocks noGrp="1"/>
          </p:cNvSpPr>
          <p:nvPr>
            <p:ph type="pic" sz="quarter" idx="29"/>
          </p:nvPr>
        </p:nvSpPr>
        <p:spPr>
          <a:xfrm>
            <a:off x="5488250" y="2358091"/>
            <a:ext cx="1225372" cy="854075"/>
          </a:xfrm>
        </p:spPr>
        <p:txBody>
          <a:bodyPr rtlCol="0"/>
          <a:lstStyle>
            <a:lvl1pPr marL="0" indent="0">
              <a:buNone/>
              <a:defRPr sz="1700"/>
            </a:lvl1pPr>
          </a:lstStyle>
          <a:p>
            <a:pPr rtl="0"/>
            <a:r>
              <a:rPr lang="it-IT"/>
              <a:t>Fare clic sull'icona per inserire un'immagine</a:t>
            </a:r>
            <a:endParaRPr lang="it-IT" dirty="0"/>
          </a:p>
        </p:txBody>
      </p:sp>
      <p:sp>
        <p:nvSpPr>
          <p:cNvPr id="42" name="Rettangolo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41" name="Segnaposto immagine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Inserire o trascinare l'immagine qui</a:t>
            </a:r>
          </a:p>
        </p:txBody>
      </p:sp>
      <p:sp>
        <p:nvSpPr>
          <p:cNvPr id="2" name="Titolo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it-IT"/>
              <a:t>Fare clic per modificare lo stile del titolo dello schema</a:t>
            </a:r>
            <a:endParaRPr lang="it-IT" dirty="0"/>
          </a:p>
        </p:txBody>
      </p:sp>
      <p:sp>
        <p:nvSpPr>
          <p:cNvPr id="7" name="Segnaposto piè di pagina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it-IT" dirty="0"/>
              <a:t>Aggiungere un piè di pagina</a:t>
            </a:r>
          </a:p>
        </p:txBody>
      </p:sp>
      <p:sp>
        <p:nvSpPr>
          <p:cNvPr id="5" name="Segnaposto testo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it-IT" dirty="0"/>
              <a:t>Descrizione punto elenco</a:t>
            </a:r>
          </a:p>
        </p:txBody>
      </p:sp>
      <p:sp>
        <p:nvSpPr>
          <p:cNvPr id="13" name="Segnaposto testo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it-IT" dirty="0"/>
              <a:t>Descrizione punto elenco</a:t>
            </a:r>
          </a:p>
        </p:txBody>
      </p:sp>
      <p:sp>
        <p:nvSpPr>
          <p:cNvPr id="6" name="Segnaposto testo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it-IT" dirty="0"/>
              <a:t>Punto elenco 1</a:t>
            </a:r>
          </a:p>
        </p:txBody>
      </p:sp>
      <p:sp>
        <p:nvSpPr>
          <p:cNvPr id="10" name="Segnaposto testo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it-IT" dirty="0"/>
              <a:t>Punto elenco 2</a:t>
            </a:r>
          </a:p>
        </p:txBody>
      </p:sp>
      <p:sp>
        <p:nvSpPr>
          <p:cNvPr id="12" name="Segnaposto testo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it-IT" dirty="0"/>
              <a:t>Punto elenco 3</a:t>
            </a:r>
          </a:p>
        </p:txBody>
      </p:sp>
      <p:sp>
        <p:nvSpPr>
          <p:cNvPr id="21" name="Segnaposto testo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it-IT" dirty="0"/>
              <a:t>Descrizione punto elenco</a:t>
            </a:r>
          </a:p>
        </p:txBody>
      </p:sp>
      <p:sp>
        <p:nvSpPr>
          <p:cNvPr id="51" name="Ottagono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2" name="Ovale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3" name="Ovale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54" name="Ovale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55" name="Segnaposto numero diapositiva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it-IT" smtClean="0"/>
              <a:pPr rtl="0"/>
              <a:t>‹N›</a:t>
            </a:fld>
            <a:endParaRPr lang="it-IT" dirty="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ttagono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Segnaposto titolo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it-IT" dirty="0"/>
              <a:t>Fare clic per modificare lo stile del titolo</a:t>
            </a:r>
          </a:p>
        </p:txBody>
      </p:sp>
      <p:sp>
        <p:nvSpPr>
          <p:cNvPr id="3" name="Segnaposto testo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
        <p:nvSpPr>
          <p:cNvPr id="5" name="Segnaposto piè di pagina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it-IT" dirty="0"/>
              <a:t>Aggiungere un piè di pagina</a:t>
            </a:r>
          </a:p>
        </p:txBody>
      </p:sp>
      <p:sp>
        <p:nvSpPr>
          <p:cNvPr id="6" name="Segnaposto numero diapositiva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it-IT" smtClean="0"/>
              <a:pPr rtl="0"/>
              <a:t>‹N›</a:t>
            </a:fld>
            <a:endParaRPr lang="it-IT" dirty="0"/>
          </a:p>
        </p:txBody>
      </p:sp>
      <p:sp>
        <p:nvSpPr>
          <p:cNvPr id="9" name="Ovale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10" name="Ovale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Casella di testo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it-IT" sz="1200" dirty="0">
                <a:solidFill>
                  <a:schemeClr val="tx2"/>
                </a:solidFill>
                <a:latin typeface="+mj-lt"/>
              </a:rPr>
              <a:t>Inserire qui il logo o il nome</a:t>
            </a:r>
          </a:p>
        </p:txBody>
      </p:sp>
      <p:sp>
        <p:nvSpPr>
          <p:cNvPr id="14" name="Ovale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solidFill>
                <a:schemeClr val="accent1"/>
              </a:solidFill>
            </a:endParaRPr>
          </a:p>
        </p:txBody>
      </p:sp>
      <p:sp>
        <p:nvSpPr>
          <p:cNvPr id="18" name="Rettangolo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Rettangolo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Rettangolo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Rettangolo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50"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 id="2147483681" r:id="rId22"/>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4.svg"/><Relationship Id="rId7" Type="http://schemas.openxmlformats.org/officeDocument/2006/relationships/image" Target="../media/image18.sv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6.svg"/><Relationship Id="rId7" Type="http://schemas.openxmlformats.org/officeDocument/2006/relationships/image" Target="../media/image18.svg"/><Relationship Id="rId2" Type="http://schemas.openxmlformats.org/officeDocument/2006/relationships/image" Target="../media/image25.png"/><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22.svg"/><Relationship Id="rId4" Type="http://schemas.openxmlformats.org/officeDocument/2006/relationships/image" Target="../media/image21.png"/><Relationship Id="rId9"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8.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30.png"/><Relationship Id="rId2" Type="http://schemas.openxmlformats.org/officeDocument/2006/relationships/image" Target="../media/image39.png"/><Relationship Id="rId1" Type="http://schemas.openxmlformats.org/officeDocument/2006/relationships/slideLayout" Target="../slideLayouts/slideLayout22.xml"/><Relationship Id="rId6" Type="http://schemas.openxmlformats.org/officeDocument/2006/relationships/image" Target="../media/image43.svg"/><Relationship Id="rId11" Type="http://schemas.openxmlformats.org/officeDocument/2006/relationships/image" Target="../media/image47.svg"/><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svg"/><Relationship Id="rId9" Type="http://schemas.openxmlformats.org/officeDocument/2006/relationships/hyperlink" Target="https://www.synthesis-sr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9.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 name="Segnaposto immagine 43" descr="Primo piano di un fiore&#10;&#10;Descrizione generata con affidabilità molto elevata">
            <a:extLst>
              <a:ext uri="{FF2B5EF4-FFF2-40B4-BE49-F238E27FC236}">
                <a16:creationId xmlns:a16="http://schemas.microsoft.com/office/drawing/2014/main" id="{1583F255-AF13-4756-96C9-236AB3183BB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2" r="12"/>
          <a:stretch>
            <a:fillRect/>
          </a:stretch>
        </p:blipFill>
        <p:spPr/>
      </p:pic>
      <p:sp>
        <p:nvSpPr>
          <p:cNvPr id="6" name="Titolo 5">
            <a:extLst>
              <a:ext uri="{FF2B5EF4-FFF2-40B4-BE49-F238E27FC236}">
                <a16:creationId xmlns:a16="http://schemas.microsoft.com/office/drawing/2014/main" id="{2E3EA56B-BEB0-4656-A20B-D15F03B7ACA1}"/>
              </a:ext>
            </a:extLst>
          </p:cNvPr>
          <p:cNvSpPr>
            <a:spLocks noGrp="1"/>
          </p:cNvSpPr>
          <p:nvPr>
            <p:ph type="ctrTitle"/>
          </p:nvPr>
        </p:nvSpPr>
        <p:spPr>
          <a:xfrm>
            <a:off x="2408880" y="1630206"/>
            <a:ext cx="7202786" cy="2010716"/>
          </a:xfrm>
        </p:spPr>
        <p:txBody>
          <a:bodyPr rtlCol="0"/>
          <a:lstStyle/>
          <a:p>
            <a:pPr rtl="0"/>
            <a:r>
              <a:rPr lang="it-IT" sz="4000" dirty="0"/>
              <a:t>Presentazione del Capofila e Nascita del Progetto Erasmus+</a:t>
            </a:r>
          </a:p>
        </p:txBody>
      </p:sp>
      <p:cxnSp>
        <p:nvCxnSpPr>
          <p:cNvPr id="15" name="Connettore diritto 14" descr="Linea di divisione">
            <a:extLst>
              <a:ext uri="{FF2B5EF4-FFF2-40B4-BE49-F238E27FC236}">
                <a16:creationId xmlns:a16="http://schemas.microsoft.com/office/drawing/2014/main" id="{E99227BA-E7FE-418C-A9C9-21C49E9DFD38}"/>
              </a:ext>
              <a:ext uri="{C183D7F6-B498-43B3-948B-1728B52AA6E4}">
                <adec:decorative xmlns:adec="http://schemas.microsoft.com/office/drawing/2017/decorative" val="1"/>
              </a:ext>
            </a:extLst>
          </p:cNvPr>
          <p:cNvCxnSpPr>
            <a:cxnSpLocks/>
          </p:cNvCxnSpPr>
          <p:nvPr/>
        </p:nvCxnSpPr>
        <p:spPr>
          <a:xfrm>
            <a:off x="7777113" y="1857375"/>
            <a:ext cx="0" cy="1649887"/>
          </a:xfrm>
          <a:prstGeom prst="line">
            <a:avLst/>
          </a:prstGeom>
        </p:spPr>
        <p:style>
          <a:lnRef idx="1">
            <a:schemeClr val="accent1"/>
          </a:lnRef>
          <a:fillRef idx="0">
            <a:schemeClr val="accent1"/>
          </a:fillRef>
          <a:effectRef idx="0">
            <a:schemeClr val="accent1"/>
          </a:effectRef>
          <a:fontRef idx="minor">
            <a:schemeClr val="tx1"/>
          </a:fontRef>
        </p:style>
      </p:cxnSp>
      <p:sp>
        <p:nvSpPr>
          <p:cNvPr id="7" name="Sottotitolo 6">
            <a:extLst>
              <a:ext uri="{FF2B5EF4-FFF2-40B4-BE49-F238E27FC236}">
                <a16:creationId xmlns:a16="http://schemas.microsoft.com/office/drawing/2014/main" id="{DA0FE6D5-D475-4CBB-A6C2-E3D991A36891}"/>
              </a:ext>
            </a:extLst>
          </p:cNvPr>
          <p:cNvSpPr>
            <a:spLocks noGrp="1"/>
          </p:cNvSpPr>
          <p:nvPr>
            <p:ph type="subTitle" idx="1"/>
          </p:nvPr>
        </p:nvSpPr>
        <p:spPr>
          <a:xfrm>
            <a:off x="2414888" y="3695038"/>
            <a:ext cx="7202784" cy="1173079"/>
          </a:xfrm>
        </p:spPr>
        <p:txBody>
          <a:bodyPr rtlCol="0"/>
          <a:lstStyle/>
          <a:p>
            <a:pPr algn="ctr" rtl="0"/>
            <a:r>
              <a:rPr lang="it-IT" dirty="0"/>
              <a:t>CONFERENZA FINALE DEL PROGETTO «ECO-TOURISM INNOVATIONS FOR RURAL DEVELOPMENT»</a:t>
            </a:r>
          </a:p>
          <a:p>
            <a:pPr algn="ctr" rtl="0"/>
            <a:r>
              <a:rPr lang="it-IT" dirty="0"/>
              <a:t>25 ottobre 2024</a:t>
            </a:r>
          </a:p>
        </p:txBody>
      </p:sp>
      <p:grpSp>
        <p:nvGrpSpPr>
          <p:cNvPr id="34" name="Gruppo 33" title="forma geometrica">
            <a:extLst>
              <a:ext uri="{FF2B5EF4-FFF2-40B4-BE49-F238E27FC236}">
                <a16:creationId xmlns:a16="http://schemas.microsoft.com/office/drawing/2014/main" id="{F83DDF3D-91CE-40FB-BC3D-FFB1B5D89E47}"/>
              </a:ext>
            </a:extLst>
          </p:cNvPr>
          <p:cNvGrpSpPr/>
          <p:nvPr/>
        </p:nvGrpSpPr>
        <p:grpSpPr>
          <a:xfrm rot="14400000">
            <a:off x="2652367" y="2055974"/>
            <a:ext cx="1166491" cy="1379850"/>
            <a:chOff x="2451164" y="891257"/>
            <a:chExt cx="2066510" cy="2444489"/>
          </a:xfrm>
        </p:grpSpPr>
        <p:sp>
          <p:nvSpPr>
            <p:cNvPr id="47" name="Figura a mano libera: Forma 46">
              <a:extLst>
                <a:ext uri="{FF2B5EF4-FFF2-40B4-BE49-F238E27FC236}">
                  <a16:creationId xmlns:a16="http://schemas.microsoft.com/office/drawing/2014/main" id="{B6D0B8EE-8E06-4051-87BF-62C153F3FBBB}"/>
                </a:ext>
              </a:extLst>
            </p:cNvPr>
            <p:cNvSpPr/>
            <p:nvPr/>
          </p:nvSpPr>
          <p:spPr>
            <a:xfrm rot="4308689">
              <a:off x="2494071" y="8483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2" name="Figura a mano libera: Forma 11">
              <a:extLst>
                <a:ext uri="{FF2B5EF4-FFF2-40B4-BE49-F238E27FC236}">
                  <a16:creationId xmlns:a16="http://schemas.microsoft.com/office/drawing/2014/main" id="{298CE312-D679-4677-A70A-DD8680158C70}"/>
                </a:ext>
              </a:extLst>
            </p:cNvPr>
            <p:cNvSpPr/>
            <p:nvPr/>
          </p:nvSpPr>
          <p:spPr>
            <a:xfrm rot="17100000">
              <a:off x="2845997" y="2637537"/>
              <a:ext cx="749854" cy="64656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pic>
        <p:nvPicPr>
          <p:cNvPr id="10" name="image5.png">
            <a:extLst>
              <a:ext uri="{FF2B5EF4-FFF2-40B4-BE49-F238E27FC236}">
                <a16:creationId xmlns:a16="http://schemas.microsoft.com/office/drawing/2014/main" id="{1E7BF949-AA9D-F501-EF93-210A9BB54A95}"/>
              </a:ext>
            </a:extLst>
          </p:cNvPr>
          <p:cNvPicPr/>
          <p:nvPr/>
        </p:nvPicPr>
        <p:blipFill>
          <a:blip r:embed="rId4"/>
          <a:srcRect/>
          <a:stretch>
            <a:fillRect/>
          </a:stretch>
        </p:blipFill>
        <p:spPr>
          <a:xfrm>
            <a:off x="8003075" y="1987023"/>
            <a:ext cx="1255279" cy="1297082"/>
          </a:xfrm>
          <a:prstGeom prst="rect">
            <a:avLst/>
          </a:prstGeom>
          <a:ln/>
        </p:spPr>
      </p:pic>
      <p:pic>
        <p:nvPicPr>
          <p:cNvPr id="2049" name="image2.png">
            <a:extLst>
              <a:ext uri="{FF2B5EF4-FFF2-40B4-BE49-F238E27FC236}">
                <a16:creationId xmlns:a16="http://schemas.microsoft.com/office/drawing/2014/main" id="{05E0A89B-763F-EE69-0B51-EEFAC83609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5760" y="5837742"/>
            <a:ext cx="2549525" cy="5334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3">
            <a:extLst>
              <a:ext uri="{FF2B5EF4-FFF2-40B4-BE49-F238E27FC236}">
                <a16:creationId xmlns:a16="http://schemas.microsoft.com/office/drawing/2014/main" id="{50F3932F-825C-211A-3992-864C6FE2B693}"/>
              </a:ext>
            </a:extLst>
          </p:cNvPr>
          <p:cNvSpPr>
            <a:spLocks noChangeArrowheads="1"/>
          </p:cNvSpPr>
          <p:nvPr/>
        </p:nvSpPr>
        <p:spPr bwMode="auto">
          <a:xfrm>
            <a:off x="8890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0" name="Sottotitolo 6">
            <a:extLst>
              <a:ext uri="{FF2B5EF4-FFF2-40B4-BE49-F238E27FC236}">
                <a16:creationId xmlns:a16="http://schemas.microsoft.com/office/drawing/2014/main" id="{B900C2FE-CF3C-D976-3EB1-CFA62B49A73D}"/>
              </a:ext>
            </a:extLst>
          </p:cNvPr>
          <p:cNvSpPr txBox="1">
            <a:spLocks/>
          </p:cNvSpPr>
          <p:nvPr/>
        </p:nvSpPr>
        <p:spPr>
          <a:xfrm>
            <a:off x="639096" y="5611490"/>
            <a:ext cx="8839201" cy="985905"/>
          </a:xfrm>
          <a:prstGeom prst="rect">
            <a:avLst/>
          </a:prstGeom>
          <a:solidFill>
            <a:schemeClr val="tx1">
              <a:alpha val="90000"/>
            </a:schemeClr>
          </a:solidFill>
        </p:spPr>
        <p:txBody>
          <a:bodyPr vert="horz" lIns="216000" tIns="144000" rIns="216000" bIns="0" rtlCol="0">
            <a:noAutofit/>
          </a:bodyPr>
          <a:lstStyle>
            <a:lvl1pPr marL="0" indent="0" algn="r" defTabSz="914400" rtl="0" eaLnBrk="1" latinLnBrk="0" hangingPunct="1">
              <a:lnSpc>
                <a:spcPct val="90000"/>
              </a:lnSpc>
              <a:spcBef>
                <a:spcPts val="1000"/>
              </a:spcBef>
              <a:buFont typeface="Arial" panose="020B0604020202020204" pitchFamily="34" charset="0"/>
              <a:buNone/>
              <a:defRPr sz="21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it-IT" sz="1200" b="0" i="0" u="none" strike="noStrike" cap="none" normalizeH="0" baseline="0" dirty="0">
                <a:ln>
                  <a:noFill/>
                </a:ln>
                <a:solidFill>
                  <a:schemeClr val="bg1"/>
                </a:solidFill>
                <a:effectLst/>
                <a:latin typeface="Arial" panose="020B0604020202020204" pitchFamily="34" charset="0"/>
                <a:ea typeface="Arial" panose="020B0604020202020204" pitchFamily="34" charset="0"/>
              </a:rPr>
              <a:t>The project Eco-tourism Innovations for Rural Development (Project No: 2023-1-IT01-KA210-VET-000165842) is funded with the support of the Erasmus+ Programme of the European Union. This communication reflects the views only of the author, and the Commission cannot be held responsible for any use which may be made of the information contained therein. </a:t>
            </a:r>
            <a:endParaRPr kumimoji="0" lang="en-GB" altLang="it-IT" sz="1200" b="0"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4026287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5" name="Segnaposto immagine 104" descr="Strada contorno">
            <a:extLst>
              <a:ext uri="{FF2B5EF4-FFF2-40B4-BE49-F238E27FC236}">
                <a16:creationId xmlns:a16="http://schemas.microsoft.com/office/drawing/2014/main" id="{9CF9A97B-8C9E-410A-A1D7-238293088B5A}"/>
              </a:ext>
            </a:extLst>
          </p:cNvPr>
          <p:cNvPicPr>
            <a:picLocks noGrp="1" noChangeAspect="1"/>
          </p:cNvPicPr>
          <p:nvPr>
            <p:ph type="pic" sz="quarter" idx="27"/>
          </p:nvPr>
        </p:nvPicPr>
        <p:blipFill>
          <a:blip r:embed="rId2">
            <a:extLst>
              <a:ext uri="{96DAC541-7B7A-43D3-8B79-37D633B846F1}">
                <asvg:svgBlip xmlns:asvg="http://schemas.microsoft.com/office/drawing/2016/SVG/main" r:embed="rId3"/>
              </a:ext>
            </a:extLst>
          </a:blip>
          <a:srcRect l="532" r="532"/>
          <a:stretch/>
        </p:blipFill>
        <p:spPr/>
      </p:pic>
      <p:sp>
        <p:nvSpPr>
          <p:cNvPr id="2" name="Titolo 1">
            <a:extLst>
              <a:ext uri="{FF2B5EF4-FFF2-40B4-BE49-F238E27FC236}">
                <a16:creationId xmlns:a16="http://schemas.microsoft.com/office/drawing/2014/main" id="{352D215A-7D9D-4B71-81A1-3220FCFE316C}"/>
              </a:ext>
            </a:extLst>
          </p:cNvPr>
          <p:cNvSpPr>
            <a:spLocks noGrp="1"/>
          </p:cNvSpPr>
          <p:nvPr>
            <p:ph type="title"/>
          </p:nvPr>
        </p:nvSpPr>
        <p:spPr>
          <a:xfrm>
            <a:off x="7068457" y="431999"/>
            <a:ext cx="4703542" cy="530395"/>
          </a:xfrm>
        </p:spPr>
        <p:txBody>
          <a:bodyPr rtlCol="0"/>
          <a:lstStyle/>
          <a:p>
            <a:pPr rtl="0"/>
            <a:r>
              <a:rPr lang="it-IT" dirty="0"/>
              <a:t>I risultati attesi </a:t>
            </a:r>
          </a:p>
        </p:txBody>
      </p:sp>
      <p:sp>
        <p:nvSpPr>
          <p:cNvPr id="8" name="Segnaposto testo 7">
            <a:extLst>
              <a:ext uri="{FF2B5EF4-FFF2-40B4-BE49-F238E27FC236}">
                <a16:creationId xmlns:a16="http://schemas.microsoft.com/office/drawing/2014/main" id="{E6971D8C-ECC5-4EDD-AC10-DDF4CA7E9DC3}"/>
              </a:ext>
            </a:extLst>
          </p:cNvPr>
          <p:cNvSpPr>
            <a:spLocks noGrp="1"/>
          </p:cNvSpPr>
          <p:nvPr>
            <p:ph type="body" sz="quarter" idx="16"/>
          </p:nvPr>
        </p:nvSpPr>
        <p:spPr>
          <a:xfrm>
            <a:off x="8768283" y="1248729"/>
            <a:ext cx="3002400" cy="432000"/>
          </a:xfrm>
        </p:spPr>
        <p:txBody>
          <a:bodyPr rtlCol="0"/>
          <a:lstStyle/>
          <a:p>
            <a:pPr rtl="0"/>
            <a:r>
              <a:rPr lang="it-IT" dirty="0"/>
              <a:t>Implementazione di strategie</a:t>
            </a:r>
          </a:p>
        </p:txBody>
      </p:sp>
      <p:sp>
        <p:nvSpPr>
          <p:cNvPr id="78" name="Segnaposto testo 12">
            <a:extLst>
              <a:ext uri="{FF2B5EF4-FFF2-40B4-BE49-F238E27FC236}">
                <a16:creationId xmlns:a16="http://schemas.microsoft.com/office/drawing/2014/main" id="{B9366D2C-DAC9-484E-BC91-EFDB13FDA0EE}"/>
              </a:ext>
            </a:extLst>
          </p:cNvPr>
          <p:cNvSpPr>
            <a:spLocks noGrp="1"/>
          </p:cNvSpPr>
          <p:nvPr>
            <p:ph type="body" sz="quarter" idx="21"/>
          </p:nvPr>
        </p:nvSpPr>
        <p:spPr>
          <a:xfrm>
            <a:off x="8767139" y="1791808"/>
            <a:ext cx="2810446" cy="938175"/>
          </a:xfrm>
        </p:spPr>
        <p:txBody>
          <a:bodyPr rtlCol="0"/>
          <a:lstStyle/>
          <a:p>
            <a:pPr rtl="0"/>
            <a:r>
              <a:rPr lang="it-IT" dirty="0"/>
              <a:t>Strategia di turismo sostenibile implementata in </a:t>
            </a:r>
            <a:r>
              <a:rPr lang="it-IT" b="1" dirty="0"/>
              <a:t>almeno il 50% delle organizzazioni turistiche </a:t>
            </a:r>
            <a:r>
              <a:rPr lang="it-IT" dirty="0"/>
              <a:t>nelle regioni target.</a:t>
            </a:r>
          </a:p>
        </p:txBody>
      </p:sp>
      <p:sp>
        <p:nvSpPr>
          <p:cNvPr id="9" name="Segnaposto testo 8">
            <a:extLst>
              <a:ext uri="{FF2B5EF4-FFF2-40B4-BE49-F238E27FC236}">
                <a16:creationId xmlns:a16="http://schemas.microsoft.com/office/drawing/2014/main" id="{A6E9F776-E542-4D93-851A-A3A10F6D2A7D}"/>
              </a:ext>
            </a:extLst>
          </p:cNvPr>
          <p:cNvSpPr>
            <a:spLocks noGrp="1"/>
          </p:cNvSpPr>
          <p:nvPr>
            <p:ph type="body" sz="quarter" idx="17"/>
          </p:nvPr>
        </p:nvSpPr>
        <p:spPr>
          <a:xfrm>
            <a:off x="8767139" y="2789065"/>
            <a:ext cx="3248390" cy="432000"/>
          </a:xfrm>
        </p:spPr>
        <p:txBody>
          <a:bodyPr rtlCol="0"/>
          <a:lstStyle/>
          <a:p>
            <a:pPr rtl="0"/>
            <a:r>
              <a:rPr lang="it-IT" dirty="0"/>
              <a:t>Accrescimento delle competenze</a:t>
            </a:r>
          </a:p>
        </p:txBody>
      </p:sp>
      <p:sp>
        <p:nvSpPr>
          <p:cNvPr id="76" name="Segnaposto testo 3">
            <a:extLst>
              <a:ext uri="{FF2B5EF4-FFF2-40B4-BE49-F238E27FC236}">
                <a16:creationId xmlns:a16="http://schemas.microsoft.com/office/drawing/2014/main" id="{4BB1D872-AE86-6841-98FC-E66E618311AB}"/>
              </a:ext>
            </a:extLst>
          </p:cNvPr>
          <p:cNvSpPr>
            <a:spLocks noGrp="1"/>
          </p:cNvSpPr>
          <p:nvPr>
            <p:ph type="body" sz="quarter" idx="12"/>
          </p:nvPr>
        </p:nvSpPr>
        <p:spPr>
          <a:xfrm>
            <a:off x="8767138" y="3304042"/>
            <a:ext cx="3002399" cy="1194358"/>
          </a:xfrm>
        </p:spPr>
        <p:txBody>
          <a:bodyPr rtlCol="0"/>
          <a:lstStyle/>
          <a:p>
            <a:pPr rtl="0"/>
            <a:r>
              <a:rPr lang="it-IT" b="1" dirty="0"/>
              <a:t>Almeno l'80% dei partecipanti </a:t>
            </a:r>
            <a:r>
              <a:rPr lang="it-IT" dirty="0"/>
              <a:t>ai corsi di formazione riferirà un aumento delle competenze. </a:t>
            </a:r>
            <a:r>
              <a:rPr lang="it-IT" b="1" dirty="0"/>
              <a:t>Il 50% applicherà una pratica sostenibile </a:t>
            </a:r>
            <a:r>
              <a:rPr lang="it-IT" dirty="0"/>
              <a:t>entro sei mesi dalla fine del corso.</a:t>
            </a:r>
          </a:p>
        </p:txBody>
      </p:sp>
      <p:pic>
        <p:nvPicPr>
          <p:cNvPr id="75" name="Segnaposto immagine 74" descr="rete">
            <a:extLst>
              <a:ext uri="{FF2B5EF4-FFF2-40B4-BE49-F238E27FC236}">
                <a16:creationId xmlns:a16="http://schemas.microsoft.com/office/drawing/2014/main" id="{2259C1B6-6592-CA47-8223-67E45CA2A8CB}"/>
              </a:ext>
            </a:extLst>
          </p:cNvPr>
          <p:cNvPicPr>
            <a:picLocks noGrp="1"/>
          </p:cNvPicPr>
          <p:nvPr>
            <p:ph type="pic" sz="quarter" idx="30"/>
          </p:nvPr>
        </p:nvPicPr>
        <p:blipFill>
          <a:blip r:embed="rId4">
            <a:extLst>
              <a:ext uri="{96DAC541-7B7A-43D3-8B79-37D633B846F1}">
                <asvg:svgBlip xmlns:asvg="http://schemas.microsoft.com/office/drawing/2016/SVG/main" r:embed="rId5"/>
              </a:ext>
            </a:extLst>
          </a:blip>
          <a:srcRect/>
          <a:stretch>
            <a:fillRect/>
          </a:stretch>
        </p:blipFill>
        <p:spPr>
          <a:xfrm>
            <a:off x="7410297" y="4861633"/>
            <a:ext cx="694949" cy="691688"/>
          </a:xfrm>
        </p:spPr>
      </p:pic>
      <p:sp>
        <p:nvSpPr>
          <p:cNvPr id="10" name="Segnaposto testo 9">
            <a:extLst>
              <a:ext uri="{FF2B5EF4-FFF2-40B4-BE49-F238E27FC236}">
                <a16:creationId xmlns:a16="http://schemas.microsoft.com/office/drawing/2014/main" id="{CE222CAE-9234-4B0E-90FC-584C469313C6}"/>
              </a:ext>
            </a:extLst>
          </p:cNvPr>
          <p:cNvSpPr>
            <a:spLocks noGrp="1"/>
          </p:cNvSpPr>
          <p:nvPr>
            <p:ph type="body" sz="quarter" idx="18"/>
          </p:nvPr>
        </p:nvSpPr>
        <p:spPr/>
        <p:txBody>
          <a:bodyPr rtlCol="0"/>
          <a:lstStyle/>
          <a:p>
            <a:pPr rtl="0"/>
            <a:r>
              <a:rPr lang="it-IT" dirty="0"/>
              <a:t>Impatto sulla consapevolezza</a:t>
            </a:r>
          </a:p>
        </p:txBody>
      </p:sp>
      <p:sp>
        <p:nvSpPr>
          <p:cNvPr id="77" name="Segnaposto testo 4">
            <a:extLst>
              <a:ext uri="{FF2B5EF4-FFF2-40B4-BE49-F238E27FC236}">
                <a16:creationId xmlns:a16="http://schemas.microsoft.com/office/drawing/2014/main" id="{428D8FC0-4DC8-7F4A-AA1F-F12F19656FDD}"/>
              </a:ext>
            </a:extLst>
          </p:cNvPr>
          <p:cNvSpPr>
            <a:spLocks noGrp="1"/>
          </p:cNvSpPr>
          <p:nvPr>
            <p:ph type="body" sz="quarter" idx="13"/>
          </p:nvPr>
        </p:nvSpPr>
        <p:spPr>
          <a:xfrm>
            <a:off x="8768283" y="5020177"/>
            <a:ext cx="2810446" cy="1135013"/>
          </a:xfrm>
        </p:spPr>
        <p:txBody>
          <a:bodyPr rtlCol="0"/>
          <a:lstStyle/>
          <a:p>
            <a:pPr rtl="0"/>
            <a:r>
              <a:rPr lang="it-IT" b="1" dirty="0"/>
              <a:t>Almeno il 50% dei turisti e della comunità locale </a:t>
            </a:r>
            <a:r>
              <a:rPr lang="it-IT" dirty="0"/>
              <a:t>riferirà un cambiamento positivo in atteggiamenti e comportamenti verso il turismo sostenibile.</a:t>
            </a:r>
          </a:p>
        </p:txBody>
      </p:sp>
      <p:sp>
        <p:nvSpPr>
          <p:cNvPr id="3" name="Segnaposto numero diapositiva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rtlCol="0"/>
          <a:lstStyle/>
          <a:p>
            <a:pPr rtl="0"/>
            <a:fld id="{19B51A1E-902D-48AF-9020-955120F399B6}" type="slidenum">
              <a:rPr lang="it-IT" smtClean="0"/>
              <a:pPr rtl="0"/>
              <a:t>10</a:t>
            </a:fld>
            <a:endParaRPr lang="it-IT" dirty="0"/>
          </a:p>
        </p:txBody>
      </p:sp>
      <p:pic>
        <p:nvPicPr>
          <p:cNvPr id="4" name="Segnaposto immagine 70" descr="Corallo con riempimento a tinta unita">
            <a:extLst>
              <a:ext uri="{FF2B5EF4-FFF2-40B4-BE49-F238E27FC236}">
                <a16:creationId xmlns:a16="http://schemas.microsoft.com/office/drawing/2014/main" id="{5A3D3A4D-CC85-96F8-2147-E86600E18377}"/>
              </a:ext>
            </a:extLst>
          </p:cNvPr>
          <p:cNvPicPr>
            <a:picLocks/>
          </p:cNvPicPr>
          <p:nvPr/>
        </p:nvPicPr>
        <p:blipFill>
          <a:blip r:embed="rId6">
            <a:extLst>
              <a:ext uri="{96DAC541-7B7A-43D3-8B79-37D633B846F1}">
                <asvg:svgBlip xmlns:asvg="http://schemas.microsoft.com/office/drawing/2016/SVG/main" r:embed="rId7"/>
              </a:ext>
            </a:extLst>
          </a:blip>
          <a:srcRect/>
          <a:stretch/>
        </p:blipFill>
        <p:spPr>
          <a:xfrm>
            <a:off x="7410297" y="1680729"/>
            <a:ext cx="694949" cy="691688"/>
          </a:xfrm>
          <a:prstGeom prst="rect">
            <a:avLst/>
          </a:prstGeom>
        </p:spPr>
      </p:pic>
      <p:pic>
        <p:nvPicPr>
          <p:cNvPr id="12" name="Segnaposto immagine 72" descr="Intelligenza artificiale contorno">
            <a:extLst>
              <a:ext uri="{FF2B5EF4-FFF2-40B4-BE49-F238E27FC236}">
                <a16:creationId xmlns:a16="http://schemas.microsoft.com/office/drawing/2014/main" id="{EF76EA51-3B5B-A83D-E039-D77C500CCEB1}"/>
              </a:ext>
            </a:extLst>
          </p:cNvPr>
          <p:cNvPicPr>
            <a:picLocks noGrp="1"/>
          </p:cNvPicPr>
          <p:nvPr>
            <p:ph type="pic" sz="quarter" idx="31"/>
          </p:nvPr>
        </p:nvPicPr>
        <p:blipFill>
          <a:blip r:embed="rId8">
            <a:extLst>
              <a:ext uri="{96DAC541-7B7A-43D3-8B79-37D633B846F1}">
                <asvg:svgBlip xmlns:asvg="http://schemas.microsoft.com/office/drawing/2016/SVG/main" r:embed="rId9"/>
              </a:ext>
            </a:extLst>
          </a:blip>
          <a:srcRect t="235" b="235"/>
          <a:stretch/>
        </p:blipFill>
        <p:spPr>
          <a:xfrm>
            <a:off x="7410298" y="3271181"/>
            <a:ext cx="694949" cy="691688"/>
          </a:xfrm>
        </p:spPr>
      </p:pic>
    </p:spTree>
    <p:extLst>
      <p:ext uri="{BB962C8B-B14F-4D97-AF65-F5344CB8AC3E}">
        <p14:creationId xmlns:p14="http://schemas.microsoft.com/office/powerpoint/2010/main" val="330726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5" name="Segnaposto immagine 104" descr="Utenti contorno">
            <a:extLst>
              <a:ext uri="{FF2B5EF4-FFF2-40B4-BE49-F238E27FC236}">
                <a16:creationId xmlns:a16="http://schemas.microsoft.com/office/drawing/2014/main" id="{9CF9A97B-8C9E-410A-A1D7-238293088B5A}"/>
              </a:ext>
            </a:extLst>
          </p:cNvPr>
          <p:cNvPicPr>
            <a:picLocks noGrp="1" noChangeAspect="1"/>
          </p:cNvPicPr>
          <p:nvPr>
            <p:ph type="pic" sz="quarter" idx="27"/>
          </p:nvPr>
        </p:nvPicPr>
        <p:blipFill>
          <a:blip r:embed="rId2">
            <a:extLst>
              <a:ext uri="{96DAC541-7B7A-43D3-8B79-37D633B846F1}">
                <asvg:svgBlip xmlns:asvg="http://schemas.microsoft.com/office/drawing/2016/SVG/main" r:embed="rId3"/>
              </a:ext>
            </a:extLst>
          </a:blip>
          <a:srcRect l="532" r="532"/>
          <a:stretch/>
        </p:blipFill>
        <p:spPr/>
      </p:pic>
      <p:sp>
        <p:nvSpPr>
          <p:cNvPr id="2" name="Titolo 1">
            <a:extLst>
              <a:ext uri="{FF2B5EF4-FFF2-40B4-BE49-F238E27FC236}">
                <a16:creationId xmlns:a16="http://schemas.microsoft.com/office/drawing/2014/main" id="{352D215A-7D9D-4B71-81A1-3220FCFE316C}"/>
              </a:ext>
            </a:extLst>
          </p:cNvPr>
          <p:cNvSpPr>
            <a:spLocks noGrp="1"/>
          </p:cNvSpPr>
          <p:nvPr>
            <p:ph type="title"/>
          </p:nvPr>
        </p:nvSpPr>
        <p:spPr>
          <a:xfrm>
            <a:off x="7068457" y="431999"/>
            <a:ext cx="4703542" cy="530395"/>
          </a:xfrm>
        </p:spPr>
        <p:txBody>
          <a:bodyPr rtlCol="0"/>
          <a:lstStyle/>
          <a:p>
            <a:pPr rtl="0"/>
            <a:r>
              <a:rPr lang="it-IT" dirty="0"/>
              <a:t>Target di progetto</a:t>
            </a:r>
          </a:p>
        </p:txBody>
      </p:sp>
      <p:sp>
        <p:nvSpPr>
          <p:cNvPr id="8" name="Segnaposto testo 7">
            <a:extLst>
              <a:ext uri="{FF2B5EF4-FFF2-40B4-BE49-F238E27FC236}">
                <a16:creationId xmlns:a16="http://schemas.microsoft.com/office/drawing/2014/main" id="{E6971D8C-ECC5-4EDD-AC10-DDF4CA7E9DC3}"/>
              </a:ext>
            </a:extLst>
          </p:cNvPr>
          <p:cNvSpPr>
            <a:spLocks noGrp="1"/>
          </p:cNvSpPr>
          <p:nvPr>
            <p:ph type="body" sz="quarter" idx="16"/>
          </p:nvPr>
        </p:nvSpPr>
        <p:spPr>
          <a:xfrm>
            <a:off x="8768283" y="1248729"/>
            <a:ext cx="3002400" cy="432000"/>
          </a:xfrm>
        </p:spPr>
        <p:txBody>
          <a:bodyPr rtlCol="0"/>
          <a:lstStyle/>
          <a:p>
            <a:pPr rtl="0"/>
            <a:r>
              <a:rPr lang="it-IT" dirty="0"/>
              <a:t>Imprenditori del turismo rurale</a:t>
            </a:r>
          </a:p>
        </p:txBody>
      </p:sp>
      <p:sp>
        <p:nvSpPr>
          <p:cNvPr id="78" name="Segnaposto testo 12">
            <a:extLst>
              <a:ext uri="{FF2B5EF4-FFF2-40B4-BE49-F238E27FC236}">
                <a16:creationId xmlns:a16="http://schemas.microsoft.com/office/drawing/2014/main" id="{B9366D2C-DAC9-484E-BC91-EFDB13FDA0EE}"/>
              </a:ext>
            </a:extLst>
          </p:cNvPr>
          <p:cNvSpPr>
            <a:spLocks noGrp="1"/>
          </p:cNvSpPr>
          <p:nvPr>
            <p:ph type="body" sz="quarter" idx="21"/>
          </p:nvPr>
        </p:nvSpPr>
        <p:spPr>
          <a:xfrm>
            <a:off x="8767139" y="1754720"/>
            <a:ext cx="2810446" cy="938175"/>
          </a:xfrm>
        </p:spPr>
        <p:txBody>
          <a:bodyPr rtlCol="0"/>
          <a:lstStyle/>
          <a:p>
            <a:pPr rtl="0"/>
            <a:r>
              <a:rPr lang="it-IT" dirty="0"/>
              <a:t>Inclusi </a:t>
            </a:r>
            <a:r>
              <a:rPr lang="it-IT" b="1" dirty="0"/>
              <a:t>alberghi, B&amp;B, ostelli e guide turistiche</a:t>
            </a:r>
            <a:r>
              <a:rPr lang="it-IT" dirty="0"/>
              <a:t>, che beneficeranno della formazione su pratiche sostenibili.</a:t>
            </a:r>
          </a:p>
        </p:txBody>
      </p:sp>
      <p:cxnSp>
        <p:nvCxnSpPr>
          <p:cNvPr id="79" name="Connettore diritto 78" descr="Prima linea di divisione nella diapositiva">
            <a:extLst>
              <a:ext uri="{FF2B5EF4-FFF2-40B4-BE49-F238E27FC236}">
                <a16:creationId xmlns:a16="http://schemas.microsoft.com/office/drawing/2014/main" id="{9A78A0D0-CF23-497E-A110-B0666F32E559}"/>
              </a:ext>
              <a:ext uri="{C183D7F6-B498-43B3-948B-1728B52AA6E4}">
                <adec:decorative xmlns:adec="http://schemas.microsoft.com/office/drawing/2017/decorative" val="1"/>
              </a:ext>
            </a:extLst>
          </p:cNvPr>
          <p:cNvCxnSpPr>
            <a:cxnSpLocks/>
          </p:cNvCxnSpPr>
          <p:nvPr/>
        </p:nvCxnSpPr>
        <p:spPr>
          <a:xfrm flipH="1">
            <a:off x="8768283"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Segnaposto testo 8">
            <a:extLst>
              <a:ext uri="{FF2B5EF4-FFF2-40B4-BE49-F238E27FC236}">
                <a16:creationId xmlns:a16="http://schemas.microsoft.com/office/drawing/2014/main" id="{A6E9F776-E542-4D93-851A-A3A10F6D2A7D}"/>
              </a:ext>
            </a:extLst>
          </p:cNvPr>
          <p:cNvSpPr>
            <a:spLocks noGrp="1"/>
          </p:cNvSpPr>
          <p:nvPr>
            <p:ph type="body" sz="quarter" idx="17"/>
          </p:nvPr>
        </p:nvSpPr>
        <p:spPr>
          <a:xfrm>
            <a:off x="8767139" y="2946877"/>
            <a:ext cx="3248390" cy="432000"/>
          </a:xfrm>
        </p:spPr>
        <p:txBody>
          <a:bodyPr rtlCol="0"/>
          <a:lstStyle/>
          <a:p>
            <a:pPr rtl="0"/>
            <a:r>
              <a:rPr lang="it-IT" dirty="0"/>
              <a:t>Agricoltori e produttori locali</a:t>
            </a:r>
          </a:p>
        </p:txBody>
      </p:sp>
      <p:sp>
        <p:nvSpPr>
          <p:cNvPr id="76" name="Segnaposto testo 3">
            <a:extLst>
              <a:ext uri="{FF2B5EF4-FFF2-40B4-BE49-F238E27FC236}">
                <a16:creationId xmlns:a16="http://schemas.microsoft.com/office/drawing/2014/main" id="{4BB1D872-AE86-6841-98FC-E66E618311AB}"/>
              </a:ext>
            </a:extLst>
          </p:cNvPr>
          <p:cNvSpPr>
            <a:spLocks noGrp="1"/>
          </p:cNvSpPr>
          <p:nvPr>
            <p:ph type="body" sz="quarter" idx="12"/>
          </p:nvPr>
        </p:nvSpPr>
        <p:spPr>
          <a:xfrm>
            <a:off x="8767139" y="3479124"/>
            <a:ext cx="2810446" cy="660736"/>
          </a:xfrm>
        </p:spPr>
        <p:txBody>
          <a:bodyPr rtlCol="0"/>
          <a:lstStyle/>
          <a:p>
            <a:pPr rtl="0"/>
            <a:r>
              <a:rPr lang="it-IT" dirty="0"/>
              <a:t>Coinvolti nel fornire </a:t>
            </a:r>
            <a:r>
              <a:rPr lang="it-IT" b="1" dirty="0"/>
              <a:t>competenze e prodotti locali </a:t>
            </a:r>
            <a:r>
              <a:rPr lang="it-IT" dirty="0"/>
              <a:t>che sostengono lo sviluppo sostenibile.</a:t>
            </a:r>
          </a:p>
        </p:txBody>
      </p:sp>
      <p:cxnSp>
        <p:nvCxnSpPr>
          <p:cNvPr id="80" name="Connettore diritto 79" descr="Seconda linea di divisione nella diapositiva">
            <a:extLst>
              <a:ext uri="{FF2B5EF4-FFF2-40B4-BE49-F238E27FC236}">
                <a16:creationId xmlns:a16="http://schemas.microsoft.com/office/drawing/2014/main" id="{71E28D1F-12FD-4E24-882A-D2517290382F}"/>
              </a:ext>
              <a:ext uri="{C183D7F6-B498-43B3-948B-1728B52AA6E4}">
                <adec:decorative xmlns:adec="http://schemas.microsoft.com/office/drawing/2017/decorative" val="1"/>
              </a:ext>
            </a:extLst>
          </p:cNvPr>
          <p:cNvCxnSpPr>
            <a:cxnSpLocks/>
          </p:cNvCxnSpPr>
          <p:nvPr/>
        </p:nvCxnSpPr>
        <p:spPr>
          <a:xfrm flipH="1">
            <a:off x="8768283"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5" name="Segnaposto immagine 74" descr="rete">
            <a:extLst>
              <a:ext uri="{FF2B5EF4-FFF2-40B4-BE49-F238E27FC236}">
                <a16:creationId xmlns:a16="http://schemas.microsoft.com/office/drawing/2014/main" id="{2259C1B6-6592-CA47-8223-67E45CA2A8CB}"/>
              </a:ext>
            </a:extLst>
          </p:cNvPr>
          <p:cNvPicPr>
            <a:picLocks noGrp="1"/>
          </p:cNvPicPr>
          <p:nvPr>
            <p:ph type="pic" sz="quarter" idx="30"/>
          </p:nvPr>
        </p:nvPicPr>
        <p:blipFill>
          <a:blip r:embed="rId4">
            <a:extLst>
              <a:ext uri="{96DAC541-7B7A-43D3-8B79-37D633B846F1}">
                <asvg:svgBlip xmlns:asvg="http://schemas.microsoft.com/office/drawing/2016/SVG/main" r:embed="rId5"/>
              </a:ext>
            </a:extLst>
          </a:blip>
          <a:srcRect/>
          <a:stretch>
            <a:fillRect/>
          </a:stretch>
        </p:blipFill>
        <p:spPr>
          <a:xfrm>
            <a:off x="7410297" y="4945877"/>
            <a:ext cx="694949" cy="691688"/>
          </a:xfrm>
        </p:spPr>
      </p:pic>
      <p:sp>
        <p:nvSpPr>
          <p:cNvPr id="10" name="Segnaposto testo 9">
            <a:extLst>
              <a:ext uri="{FF2B5EF4-FFF2-40B4-BE49-F238E27FC236}">
                <a16:creationId xmlns:a16="http://schemas.microsoft.com/office/drawing/2014/main" id="{CE222CAE-9234-4B0E-90FC-584C469313C6}"/>
              </a:ext>
            </a:extLst>
          </p:cNvPr>
          <p:cNvSpPr>
            <a:spLocks noGrp="1"/>
          </p:cNvSpPr>
          <p:nvPr>
            <p:ph type="body" sz="quarter" idx="18"/>
          </p:nvPr>
        </p:nvSpPr>
        <p:spPr>
          <a:xfrm>
            <a:off x="8768283" y="4329401"/>
            <a:ext cx="3002400" cy="691688"/>
          </a:xfrm>
        </p:spPr>
        <p:txBody>
          <a:bodyPr rtlCol="0"/>
          <a:lstStyle/>
          <a:p>
            <a:pPr rtl="0"/>
            <a:r>
              <a:rPr lang="it-IT" dirty="0"/>
              <a:t>Autorità locali e organizzazioni educative e ambientali</a:t>
            </a:r>
          </a:p>
        </p:txBody>
      </p:sp>
      <p:sp>
        <p:nvSpPr>
          <p:cNvPr id="77" name="Segnaposto testo 4">
            <a:extLst>
              <a:ext uri="{FF2B5EF4-FFF2-40B4-BE49-F238E27FC236}">
                <a16:creationId xmlns:a16="http://schemas.microsoft.com/office/drawing/2014/main" id="{428D8FC0-4DC8-7F4A-AA1F-F12F19656FDD}"/>
              </a:ext>
            </a:extLst>
          </p:cNvPr>
          <p:cNvSpPr>
            <a:spLocks noGrp="1"/>
          </p:cNvSpPr>
          <p:nvPr>
            <p:ph type="body" sz="quarter" idx="13"/>
          </p:nvPr>
        </p:nvSpPr>
        <p:spPr>
          <a:xfrm>
            <a:off x="8768283" y="5119941"/>
            <a:ext cx="2810446" cy="1035249"/>
          </a:xfrm>
        </p:spPr>
        <p:txBody>
          <a:bodyPr rtlCol="0"/>
          <a:lstStyle/>
          <a:p>
            <a:pPr rtl="0"/>
            <a:r>
              <a:rPr lang="it-IT" dirty="0"/>
              <a:t>Partecipano al progetto per </a:t>
            </a:r>
            <a:r>
              <a:rPr lang="it-IT" b="1" dirty="0"/>
              <a:t>promuovere politiche a supporto del turismo eco-sostenibile</a:t>
            </a:r>
            <a:r>
              <a:rPr lang="it-IT" dirty="0"/>
              <a:t>.</a:t>
            </a:r>
          </a:p>
        </p:txBody>
      </p:sp>
      <p:sp>
        <p:nvSpPr>
          <p:cNvPr id="3" name="Segnaposto numero diapositiva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rtlCol="0"/>
          <a:lstStyle/>
          <a:p>
            <a:pPr rtl="0"/>
            <a:fld id="{19B51A1E-902D-48AF-9020-955120F399B6}" type="slidenum">
              <a:rPr lang="it-IT" smtClean="0"/>
              <a:pPr rtl="0"/>
              <a:t>11</a:t>
            </a:fld>
            <a:endParaRPr lang="it-IT" dirty="0"/>
          </a:p>
        </p:txBody>
      </p:sp>
      <p:pic>
        <p:nvPicPr>
          <p:cNvPr id="4" name="Segnaposto immagine 70" descr="Corallo con riempimento a tinta unita">
            <a:extLst>
              <a:ext uri="{FF2B5EF4-FFF2-40B4-BE49-F238E27FC236}">
                <a16:creationId xmlns:a16="http://schemas.microsoft.com/office/drawing/2014/main" id="{5A3D3A4D-CC85-96F8-2147-E86600E18377}"/>
              </a:ext>
            </a:extLst>
          </p:cNvPr>
          <p:cNvPicPr>
            <a:picLocks/>
          </p:cNvPicPr>
          <p:nvPr/>
        </p:nvPicPr>
        <p:blipFill>
          <a:blip r:embed="rId6">
            <a:extLst>
              <a:ext uri="{96DAC541-7B7A-43D3-8B79-37D633B846F1}">
                <asvg:svgBlip xmlns:asvg="http://schemas.microsoft.com/office/drawing/2016/SVG/main" r:embed="rId7"/>
              </a:ext>
            </a:extLst>
          </a:blip>
          <a:srcRect/>
          <a:stretch/>
        </p:blipFill>
        <p:spPr>
          <a:xfrm>
            <a:off x="7410297" y="1754720"/>
            <a:ext cx="694949" cy="691688"/>
          </a:xfrm>
          <a:prstGeom prst="rect">
            <a:avLst/>
          </a:prstGeom>
        </p:spPr>
      </p:pic>
      <p:pic>
        <p:nvPicPr>
          <p:cNvPr id="12" name="Segnaposto immagine 72" descr="Intelligenza artificiale contorno">
            <a:extLst>
              <a:ext uri="{FF2B5EF4-FFF2-40B4-BE49-F238E27FC236}">
                <a16:creationId xmlns:a16="http://schemas.microsoft.com/office/drawing/2014/main" id="{EF76EA51-3B5B-A83D-E039-D77C500CCEB1}"/>
              </a:ext>
            </a:extLst>
          </p:cNvPr>
          <p:cNvPicPr>
            <a:picLocks noGrp="1"/>
          </p:cNvPicPr>
          <p:nvPr>
            <p:ph type="pic" sz="quarter" idx="31"/>
          </p:nvPr>
        </p:nvPicPr>
        <p:blipFill>
          <a:blip r:embed="rId8">
            <a:extLst>
              <a:ext uri="{96DAC541-7B7A-43D3-8B79-37D633B846F1}">
                <asvg:svgBlip xmlns:asvg="http://schemas.microsoft.com/office/drawing/2016/SVG/main" r:embed="rId9"/>
              </a:ext>
            </a:extLst>
          </a:blip>
          <a:srcRect t="235" b="235"/>
          <a:stretch/>
        </p:blipFill>
        <p:spPr>
          <a:xfrm>
            <a:off x="7410297" y="3418226"/>
            <a:ext cx="694949" cy="691688"/>
          </a:xfrm>
        </p:spPr>
      </p:pic>
    </p:spTree>
    <p:extLst>
      <p:ext uri="{BB962C8B-B14F-4D97-AF65-F5344CB8AC3E}">
        <p14:creationId xmlns:p14="http://schemas.microsoft.com/office/powerpoint/2010/main" val="2933303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itolo 23">
            <a:extLst>
              <a:ext uri="{FF2B5EF4-FFF2-40B4-BE49-F238E27FC236}">
                <a16:creationId xmlns:a16="http://schemas.microsoft.com/office/drawing/2014/main" id="{53133509-20D5-4185-9C05-B1A80E60C95C}"/>
              </a:ext>
            </a:extLst>
          </p:cNvPr>
          <p:cNvSpPr>
            <a:spLocks noGrp="1"/>
          </p:cNvSpPr>
          <p:nvPr>
            <p:ph type="title"/>
          </p:nvPr>
        </p:nvSpPr>
        <p:spPr/>
        <p:txBody>
          <a:bodyPr rtlCol="0"/>
          <a:lstStyle/>
          <a:p>
            <a:pPr algn="ctr" rtl="0"/>
            <a:r>
              <a:rPr lang="it-IT" dirty="0"/>
              <a:t>I partner di progetto</a:t>
            </a:r>
          </a:p>
        </p:txBody>
      </p:sp>
      <p:sp>
        <p:nvSpPr>
          <p:cNvPr id="8" name="Segnaposto testo 7">
            <a:extLst>
              <a:ext uri="{FF2B5EF4-FFF2-40B4-BE49-F238E27FC236}">
                <a16:creationId xmlns:a16="http://schemas.microsoft.com/office/drawing/2014/main" id="{49FC8EAF-12D9-4977-A7FE-6F695F147E10}"/>
              </a:ext>
            </a:extLst>
          </p:cNvPr>
          <p:cNvSpPr>
            <a:spLocks noGrp="1"/>
          </p:cNvSpPr>
          <p:nvPr>
            <p:ph type="body" sz="quarter" idx="16"/>
          </p:nvPr>
        </p:nvSpPr>
        <p:spPr>
          <a:xfrm>
            <a:off x="599364" y="2935994"/>
            <a:ext cx="1800000" cy="504000"/>
          </a:xfrm>
        </p:spPr>
        <p:txBody>
          <a:bodyPr rtlCol="0"/>
          <a:lstStyle/>
          <a:p>
            <a:pPr rtl="0"/>
            <a:r>
              <a:rPr lang="it-IT" dirty="0" err="1"/>
              <a:t>Synthesis</a:t>
            </a:r>
            <a:r>
              <a:rPr lang="it-IT" dirty="0"/>
              <a:t> Srl (Italia)</a:t>
            </a:r>
          </a:p>
        </p:txBody>
      </p:sp>
      <p:sp>
        <p:nvSpPr>
          <p:cNvPr id="30" name="Segnaposto testo 29">
            <a:extLst>
              <a:ext uri="{FF2B5EF4-FFF2-40B4-BE49-F238E27FC236}">
                <a16:creationId xmlns:a16="http://schemas.microsoft.com/office/drawing/2014/main" id="{12D96159-C0B2-4669-9AF2-DD3F2FBD87C9}"/>
              </a:ext>
            </a:extLst>
          </p:cNvPr>
          <p:cNvSpPr>
            <a:spLocks noGrp="1"/>
          </p:cNvSpPr>
          <p:nvPr>
            <p:ph type="body" sz="quarter" idx="21"/>
          </p:nvPr>
        </p:nvSpPr>
        <p:spPr>
          <a:xfrm>
            <a:off x="464025" y="3729288"/>
            <a:ext cx="2135131" cy="2184649"/>
          </a:xfrm>
        </p:spPr>
        <p:txBody>
          <a:bodyPr rtlCol="0"/>
          <a:lstStyle/>
          <a:p>
            <a:pPr rtl="0"/>
            <a:r>
              <a:rPr lang="it-IT" dirty="0"/>
              <a:t>Specializzata nella formazione e consulenza aziendale, </a:t>
            </a:r>
            <a:r>
              <a:rPr lang="it-IT" dirty="0" err="1"/>
              <a:t>Synthesis</a:t>
            </a:r>
            <a:r>
              <a:rPr lang="it-IT" dirty="0"/>
              <a:t> </a:t>
            </a:r>
            <a:r>
              <a:rPr lang="it-IT" b="1" dirty="0"/>
              <a:t>coordina il progetto e gestisce tutte le attività.</a:t>
            </a:r>
          </a:p>
        </p:txBody>
      </p:sp>
      <p:sp>
        <p:nvSpPr>
          <p:cNvPr id="9" name="Segnaposto testo 8">
            <a:extLst>
              <a:ext uri="{FF2B5EF4-FFF2-40B4-BE49-F238E27FC236}">
                <a16:creationId xmlns:a16="http://schemas.microsoft.com/office/drawing/2014/main" id="{F088C844-F0EB-4BFF-8CA0-174E0694F2A7}"/>
              </a:ext>
            </a:extLst>
          </p:cNvPr>
          <p:cNvSpPr>
            <a:spLocks noGrp="1"/>
          </p:cNvSpPr>
          <p:nvPr>
            <p:ph type="body" sz="quarter" idx="17"/>
          </p:nvPr>
        </p:nvSpPr>
        <p:spPr>
          <a:xfrm>
            <a:off x="3420801" y="2935994"/>
            <a:ext cx="1800000" cy="504000"/>
          </a:xfrm>
        </p:spPr>
        <p:txBody>
          <a:bodyPr rtlCol="0"/>
          <a:lstStyle/>
          <a:p>
            <a:pPr rtl="0"/>
            <a:r>
              <a:rPr lang="it-IT" dirty="0"/>
              <a:t>INCDT (Romania)</a:t>
            </a:r>
          </a:p>
        </p:txBody>
      </p:sp>
      <p:sp>
        <p:nvSpPr>
          <p:cNvPr id="25" name="Segnaposto testo 24">
            <a:extLst>
              <a:ext uri="{FF2B5EF4-FFF2-40B4-BE49-F238E27FC236}">
                <a16:creationId xmlns:a16="http://schemas.microsoft.com/office/drawing/2014/main" id="{0E750D4C-962C-46B5-9F4D-AC491B64B345}"/>
              </a:ext>
            </a:extLst>
          </p:cNvPr>
          <p:cNvSpPr>
            <a:spLocks noGrp="1"/>
          </p:cNvSpPr>
          <p:nvPr>
            <p:ph type="body" sz="quarter" idx="12"/>
          </p:nvPr>
        </p:nvSpPr>
        <p:spPr>
          <a:xfrm>
            <a:off x="3243632" y="3729288"/>
            <a:ext cx="2244886" cy="2029516"/>
          </a:xfrm>
        </p:spPr>
        <p:txBody>
          <a:bodyPr rtlCol="0"/>
          <a:lstStyle/>
          <a:p>
            <a:pPr rtl="0"/>
            <a:r>
              <a:rPr lang="it-IT" dirty="0"/>
              <a:t>Istituto di Ricerca nel campo del turismo sostenibile. È </a:t>
            </a:r>
            <a:r>
              <a:rPr lang="it-IT" b="1" dirty="0"/>
              <a:t>responsabile dell’Attività 4</a:t>
            </a:r>
            <a:r>
              <a:rPr lang="it-IT" dirty="0"/>
              <a:t>. </a:t>
            </a:r>
          </a:p>
        </p:txBody>
      </p:sp>
      <p:sp>
        <p:nvSpPr>
          <p:cNvPr id="10" name="Segnaposto testo 9">
            <a:extLst>
              <a:ext uri="{FF2B5EF4-FFF2-40B4-BE49-F238E27FC236}">
                <a16:creationId xmlns:a16="http://schemas.microsoft.com/office/drawing/2014/main" id="{12C65BA6-0A07-418E-8089-116A6F7B5085}"/>
              </a:ext>
            </a:extLst>
          </p:cNvPr>
          <p:cNvSpPr>
            <a:spLocks noGrp="1"/>
          </p:cNvSpPr>
          <p:nvPr>
            <p:ph type="body" sz="quarter" idx="18"/>
          </p:nvPr>
        </p:nvSpPr>
        <p:spPr>
          <a:xfrm>
            <a:off x="6121942" y="2966652"/>
            <a:ext cx="2268647" cy="504000"/>
          </a:xfrm>
        </p:spPr>
        <p:txBody>
          <a:bodyPr rtlCol="0"/>
          <a:lstStyle/>
          <a:p>
            <a:pPr rtl="0"/>
            <a:r>
              <a:rPr lang="it-IT" dirty="0"/>
              <a:t>The Common </a:t>
            </a:r>
            <a:r>
              <a:rPr lang="it-IT" dirty="0" err="1"/>
              <a:t>Ones</a:t>
            </a:r>
            <a:r>
              <a:rPr lang="it-IT" dirty="0"/>
              <a:t> (Danimarca)</a:t>
            </a:r>
          </a:p>
        </p:txBody>
      </p:sp>
      <p:sp>
        <p:nvSpPr>
          <p:cNvPr id="26" name="Segnaposto testo 25">
            <a:extLst>
              <a:ext uri="{FF2B5EF4-FFF2-40B4-BE49-F238E27FC236}">
                <a16:creationId xmlns:a16="http://schemas.microsoft.com/office/drawing/2014/main" id="{D3ACBC25-CDFD-40A5-9FF1-6FCE6F18D1A9}"/>
              </a:ext>
            </a:extLst>
          </p:cNvPr>
          <p:cNvSpPr>
            <a:spLocks noGrp="1"/>
          </p:cNvSpPr>
          <p:nvPr>
            <p:ph type="body" sz="quarter" idx="13"/>
          </p:nvPr>
        </p:nvSpPr>
        <p:spPr>
          <a:xfrm>
            <a:off x="6285708" y="3733842"/>
            <a:ext cx="2104881" cy="1181667"/>
          </a:xfrm>
        </p:spPr>
        <p:txBody>
          <a:bodyPr rtlCol="0"/>
          <a:lstStyle/>
          <a:p>
            <a:pPr rtl="0"/>
            <a:r>
              <a:rPr lang="it-IT" dirty="0"/>
              <a:t>Organizzazione focalizzata su imprenditorialità sostenibile e soluzioni a impatto sociale. È </a:t>
            </a:r>
            <a:r>
              <a:rPr lang="it-IT" b="1" dirty="0"/>
              <a:t>responsabile dell’Attività 2.</a:t>
            </a:r>
          </a:p>
        </p:txBody>
      </p:sp>
      <p:sp>
        <p:nvSpPr>
          <p:cNvPr id="11" name="Segnaposto testo 10">
            <a:extLst>
              <a:ext uri="{FF2B5EF4-FFF2-40B4-BE49-F238E27FC236}">
                <a16:creationId xmlns:a16="http://schemas.microsoft.com/office/drawing/2014/main" id="{EE692331-F90F-4526-B350-A68E31A240C6}"/>
              </a:ext>
            </a:extLst>
          </p:cNvPr>
          <p:cNvSpPr>
            <a:spLocks noGrp="1"/>
          </p:cNvSpPr>
          <p:nvPr>
            <p:ph type="body" sz="quarter" idx="19"/>
          </p:nvPr>
        </p:nvSpPr>
        <p:spPr>
          <a:xfrm>
            <a:off x="9442465" y="2925000"/>
            <a:ext cx="1800000" cy="504000"/>
          </a:xfrm>
        </p:spPr>
        <p:txBody>
          <a:bodyPr rtlCol="0"/>
          <a:lstStyle/>
          <a:p>
            <a:pPr rtl="0"/>
            <a:r>
              <a:rPr lang="it-IT" dirty="0"/>
              <a:t>C.F. Elite Tutors Ltd (Cipro)</a:t>
            </a:r>
          </a:p>
        </p:txBody>
      </p:sp>
      <p:sp>
        <p:nvSpPr>
          <p:cNvPr id="27" name="Segnaposto testo 26">
            <a:extLst>
              <a:ext uri="{FF2B5EF4-FFF2-40B4-BE49-F238E27FC236}">
                <a16:creationId xmlns:a16="http://schemas.microsoft.com/office/drawing/2014/main" id="{10F237AA-E0DD-411E-9819-EFF84C2211ED}"/>
              </a:ext>
            </a:extLst>
          </p:cNvPr>
          <p:cNvSpPr>
            <a:spLocks noGrp="1"/>
          </p:cNvSpPr>
          <p:nvPr>
            <p:ph type="body" sz="quarter" idx="14"/>
          </p:nvPr>
        </p:nvSpPr>
        <p:spPr>
          <a:xfrm>
            <a:off x="9290024" y="3729288"/>
            <a:ext cx="2104881" cy="1580842"/>
          </a:xfrm>
        </p:spPr>
        <p:txBody>
          <a:bodyPr rtlCol="0"/>
          <a:lstStyle/>
          <a:p>
            <a:pPr rtl="0"/>
            <a:r>
              <a:rPr lang="it-IT" dirty="0"/>
              <a:t>Fornisce servizi educativi e di formazione per supportare la crescita economica delle comunità rurali. È </a:t>
            </a:r>
            <a:r>
              <a:rPr lang="it-IT" b="1" dirty="0"/>
              <a:t>responsabile dell’Attività 3.</a:t>
            </a:r>
          </a:p>
        </p:txBody>
      </p:sp>
      <p:sp>
        <p:nvSpPr>
          <p:cNvPr id="3" name="Segnaposto numero diapositiva 2">
            <a:extLst>
              <a:ext uri="{FF2B5EF4-FFF2-40B4-BE49-F238E27FC236}">
                <a16:creationId xmlns:a16="http://schemas.microsoft.com/office/drawing/2014/main" id="{7B76A69D-5C10-4FB6-A2D5-E9C0D9195E94}"/>
              </a:ext>
            </a:extLst>
          </p:cNvPr>
          <p:cNvSpPr>
            <a:spLocks noGrp="1"/>
          </p:cNvSpPr>
          <p:nvPr>
            <p:ph type="sldNum" sz="quarter" idx="11"/>
          </p:nvPr>
        </p:nvSpPr>
        <p:spPr/>
        <p:txBody>
          <a:bodyPr rtlCol="0"/>
          <a:lstStyle/>
          <a:p>
            <a:pPr rtl="0"/>
            <a:fld id="{19B51A1E-902D-48AF-9020-955120F399B6}" type="slidenum">
              <a:rPr lang="it-IT" smtClean="0"/>
              <a:pPr rtl="0"/>
              <a:t>12</a:t>
            </a:fld>
            <a:endParaRPr lang="it-IT" dirty="0"/>
          </a:p>
        </p:txBody>
      </p:sp>
      <p:pic>
        <p:nvPicPr>
          <p:cNvPr id="20" name="Immagine 19" descr="Immagine che contiene cerchio, nero, oscurità, Elementi grafici&#10;&#10;Descrizione generata automaticamente">
            <a:extLst>
              <a:ext uri="{FF2B5EF4-FFF2-40B4-BE49-F238E27FC236}">
                <a16:creationId xmlns:a16="http://schemas.microsoft.com/office/drawing/2014/main" id="{09618D97-A0A2-C068-D7B1-C3F85BF7E6F4}"/>
              </a:ext>
            </a:extLst>
          </p:cNvPr>
          <p:cNvPicPr>
            <a:picLocks noChangeAspect="1"/>
          </p:cNvPicPr>
          <p:nvPr/>
        </p:nvPicPr>
        <p:blipFill>
          <a:blip r:embed="rId2"/>
          <a:stretch>
            <a:fillRect/>
          </a:stretch>
        </p:blipFill>
        <p:spPr>
          <a:xfrm>
            <a:off x="6368380" y="1755703"/>
            <a:ext cx="1869155" cy="993915"/>
          </a:xfrm>
          <a:prstGeom prst="rect">
            <a:avLst/>
          </a:prstGeom>
        </p:spPr>
      </p:pic>
      <p:pic>
        <p:nvPicPr>
          <p:cNvPr id="31" name="Immagine 30" descr="Immagine che contiene testo, Carattere, logo, Elementi grafici&#10;&#10;Descrizione generata automaticamente">
            <a:extLst>
              <a:ext uri="{FF2B5EF4-FFF2-40B4-BE49-F238E27FC236}">
                <a16:creationId xmlns:a16="http://schemas.microsoft.com/office/drawing/2014/main" id="{28E4AADD-6F3E-0A6B-CCDA-B1DBEF88DCA9}"/>
              </a:ext>
            </a:extLst>
          </p:cNvPr>
          <p:cNvPicPr>
            <a:picLocks noChangeAspect="1"/>
          </p:cNvPicPr>
          <p:nvPr/>
        </p:nvPicPr>
        <p:blipFill>
          <a:blip r:embed="rId3"/>
          <a:stretch>
            <a:fillRect/>
          </a:stretch>
        </p:blipFill>
        <p:spPr>
          <a:xfrm>
            <a:off x="3420801" y="1806149"/>
            <a:ext cx="1714515" cy="904883"/>
          </a:xfrm>
          <a:prstGeom prst="rect">
            <a:avLst/>
          </a:prstGeom>
        </p:spPr>
      </p:pic>
      <p:pic>
        <p:nvPicPr>
          <p:cNvPr id="35" name="Immagine 34" descr="Immagine che contiene Carattere, Elementi grafici, logo, schermata&#10;&#10;Descrizione generata automaticamente">
            <a:extLst>
              <a:ext uri="{FF2B5EF4-FFF2-40B4-BE49-F238E27FC236}">
                <a16:creationId xmlns:a16="http://schemas.microsoft.com/office/drawing/2014/main" id="{55ED1DBF-23E8-C4BE-D75C-CBA4F2C1AF45}"/>
              </a:ext>
            </a:extLst>
          </p:cNvPr>
          <p:cNvPicPr>
            <a:picLocks noChangeAspect="1"/>
          </p:cNvPicPr>
          <p:nvPr/>
        </p:nvPicPr>
        <p:blipFill>
          <a:blip r:embed="rId4"/>
          <a:stretch>
            <a:fillRect/>
          </a:stretch>
        </p:blipFill>
        <p:spPr>
          <a:xfrm>
            <a:off x="9371931" y="1724432"/>
            <a:ext cx="1941069" cy="1025186"/>
          </a:xfrm>
          <a:prstGeom prst="rect">
            <a:avLst/>
          </a:prstGeom>
        </p:spPr>
      </p:pic>
      <p:pic>
        <p:nvPicPr>
          <p:cNvPr id="46" name="Immagine 45" descr="Immagine che contiene Elementi grafici, Danza, Carattere&#10;&#10;Descrizione generata automaticamente">
            <a:extLst>
              <a:ext uri="{FF2B5EF4-FFF2-40B4-BE49-F238E27FC236}">
                <a16:creationId xmlns:a16="http://schemas.microsoft.com/office/drawing/2014/main" id="{9D999B1F-47A2-31D6-C859-50EE52E3A0E8}"/>
              </a:ext>
            </a:extLst>
          </p:cNvPr>
          <p:cNvPicPr>
            <a:picLocks noChangeAspect="1"/>
          </p:cNvPicPr>
          <p:nvPr/>
        </p:nvPicPr>
        <p:blipFill>
          <a:blip r:embed="rId5"/>
          <a:stretch>
            <a:fillRect/>
          </a:stretch>
        </p:blipFill>
        <p:spPr>
          <a:xfrm>
            <a:off x="986023" y="1755704"/>
            <a:ext cx="1026682" cy="993915"/>
          </a:xfrm>
          <a:prstGeom prst="rect">
            <a:avLst/>
          </a:prstGeom>
        </p:spPr>
      </p:pic>
    </p:spTree>
    <p:extLst>
      <p:ext uri="{BB962C8B-B14F-4D97-AF65-F5344CB8AC3E}">
        <p14:creationId xmlns:p14="http://schemas.microsoft.com/office/powerpoint/2010/main" val="56310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24E6C1-B1C5-40C3-9B90-EF2666FB1C28}"/>
              </a:ext>
            </a:extLst>
          </p:cNvPr>
          <p:cNvSpPr>
            <a:spLocks noGrp="1"/>
          </p:cNvSpPr>
          <p:nvPr>
            <p:ph type="title"/>
          </p:nvPr>
        </p:nvSpPr>
        <p:spPr/>
        <p:txBody>
          <a:bodyPr rtlCol="0"/>
          <a:lstStyle/>
          <a:p>
            <a:pPr algn="ctr" rtl="0"/>
            <a:r>
              <a:rPr lang="it-IT" dirty="0"/>
              <a:t>Attività 1: Project Management e Kick-off meeting a Cipro</a:t>
            </a:r>
          </a:p>
        </p:txBody>
      </p:sp>
      <p:sp>
        <p:nvSpPr>
          <p:cNvPr id="8" name="Segnaposto testo 7">
            <a:extLst>
              <a:ext uri="{FF2B5EF4-FFF2-40B4-BE49-F238E27FC236}">
                <a16:creationId xmlns:a16="http://schemas.microsoft.com/office/drawing/2014/main" id="{E869ACF9-B7F9-4774-B207-2EF789711513}"/>
              </a:ext>
            </a:extLst>
          </p:cNvPr>
          <p:cNvSpPr>
            <a:spLocks noGrp="1"/>
          </p:cNvSpPr>
          <p:nvPr>
            <p:ph type="body" sz="quarter" idx="27"/>
          </p:nvPr>
        </p:nvSpPr>
        <p:spPr>
          <a:xfrm>
            <a:off x="744235" y="1647240"/>
            <a:ext cx="10371783" cy="648000"/>
          </a:xfrm>
        </p:spPr>
        <p:txBody>
          <a:bodyPr rtlCol="0"/>
          <a:lstStyle/>
          <a:p>
            <a:pPr rtl="0"/>
            <a:r>
              <a:rPr lang="it-IT" dirty="0"/>
              <a:t>Attività 1</a:t>
            </a:r>
            <a:br>
              <a:rPr lang="it-IT" dirty="0"/>
            </a:br>
            <a:r>
              <a:rPr lang="it-IT" sz="1400" dirty="0">
                <a:latin typeface="+mn-lt"/>
              </a:rPr>
              <a:t>08/10/2023 – 08/12/2024</a:t>
            </a:r>
            <a:endParaRPr lang="it-IT" dirty="0">
              <a:latin typeface="+mn-lt"/>
            </a:endParaRPr>
          </a:p>
        </p:txBody>
      </p:sp>
      <p:sp>
        <p:nvSpPr>
          <p:cNvPr id="3" name="Segnaposto contenuto 2">
            <a:extLst>
              <a:ext uri="{FF2B5EF4-FFF2-40B4-BE49-F238E27FC236}">
                <a16:creationId xmlns:a16="http://schemas.microsoft.com/office/drawing/2014/main" id="{F350F641-F6F8-461C-9C2D-07E416875818}"/>
              </a:ext>
            </a:extLst>
          </p:cNvPr>
          <p:cNvSpPr>
            <a:spLocks noGrp="1"/>
          </p:cNvSpPr>
          <p:nvPr>
            <p:ph idx="1"/>
          </p:nvPr>
        </p:nvSpPr>
        <p:spPr>
          <a:xfrm>
            <a:off x="744396" y="2463936"/>
            <a:ext cx="10371622" cy="3314545"/>
          </a:xfrm>
        </p:spPr>
        <p:txBody>
          <a:bodyPr rtlCol="0"/>
          <a:lstStyle/>
          <a:p>
            <a:pPr marL="0" indent="0" rtl="0">
              <a:buNone/>
            </a:pPr>
            <a:r>
              <a:rPr lang="it-IT" b="1" dirty="0"/>
              <a:t>Coordinatore di progetto</a:t>
            </a:r>
            <a:r>
              <a:rPr lang="it-IT" dirty="0"/>
              <a:t>: </a:t>
            </a:r>
            <a:r>
              <a:rPr lang="it-IT" dirty="0" err="1"/>
              <a:t>Synthesis</a:t>
            </a:r>
            <a:r>
              <a:rPr lang="it-IT" dirty="0"/>
              <a:t> SRL (Italia)</a:t>
            </a:r>
          </a:p>
          <a:p>
            <a:pPr marL="0" indent="0" rtl="0">
              <a:buNone/>
            </a:pPr>
            <a:r>
              <a:rPr lang="it-IT" b="1" dirty="0"/>
              <a:t>Durata</a:t>
            </a:r>
            <a:r>
              <a:rPr lang="it-IT" dirty="0"/>
              <a:t>: 08/10/2024 – 08/12/2024</a:t>
            </a:r>
          </a:p>
          <a:p>
            <a:pPr marL="0" indent="0" rtl="0">
              <a:buNone/>
            </a:pPr>
            <a:r>
              <a:rPr lang="it-IT" b="1" dirty="0"/>
              <a:t>Obiettivo</a:t>
            </a:r>
            <a:r>
              <a:rPr lang="it-IT" dirty="0"/>
              <a:t>: Garantire una gestione efficace e coerente del progetto attraverso strumenti di comunicazione e monitoraggio condivisi.</a:t>
            </a:r>
          </a:p>
          <a:p>
            <a:pPr marL="0" indent="0" rtl="0">
              <a:buNone/>
            </a:pPr>
            <a:r>
              <a:rPr lang="it-IT" b="1" dirty="0"/>
              <a:t>Attività principali</a:t>
            </a:r>
            <a:r>
              <a:rPr lang="it-IT" dirty="0"/>
              <a:t>:</a:t>
            </a:r>
          </a:p>
          <a:p>
            <a:r>
              <a:rPr lang="it-IT" dirty="0"/>
              <a:t>Creazione di un Piano di gestione e qualità per la supervisione delle attività.</a:t>
            </a:r>
          </a:p>
          <a:p>
            <a:r>
              <a:rPr lang="it-IT" dirty="0"/>
              <a:t>Riunioni regolari per aggiornamenti tra i partner.</a:t>
            </a:r>
          </a:p>
          <a:p>
            <a:r>
              <a:rPr lang="it-IT" dirty="0"/>
              <a:t>Monitoraggio continuo del budget per garantire trasparenza ed efficienza.</a:t>
            </a:r>
          </a:p>
          <a:p>
            <a:r>
              <a:rPr lang="it-IT" b="1" dirty="0"/>
              <a:t>Kick-off meeting </a:t>
            </a:r>
            <a:r>
              <a:rPr lang="it-IT" dirty="0"/>
              <a:t>a Cipro in data 5-7 dicembre.</a:t>
            </a:r>
          </a:p>
        </p:txBody>
      </p:sp>
      <p:sp>
        <p:nvSpPr>
          <p:cNvPr id="4" name="Segnaposto numero diapositiva 3">
            <a:extLst>
              <a:ext uri="{FF2B5EF4-FFF2-40B4-BE49-F238E27FC236}">
                <a16:creationId xmlns:a16="http://schemas.microsoft.com/office/drawing/2014/main" id="{81B23B52-8351-4A05-ABAB-5A128EE6896F}"/>
              </a:ext>
            </a:extLst>
          </p:cNvPr>
          <p:cNvSpPr>
            <a:spLocks noGrp="1"/>
          </p:cNvSpPr>
          <p:nvPr>
            <p:ph type="sldNum" sz="quarter" idx="11"/>
          </p:nvPr>
        </p:nvSpPr>
        <p:spPr/>
        <p:txBody>
          <a:bodyPr rtlCol="0"/>
          <a:lstStyle/>
          <a:p>
            <a:pPr rtl="0"/>
            <a:fld id="{19B51A1E-902D-48AF-9020-955120F399B6}" type="slidenum">
              <a:rPr lang="it-IT" smtClean="0"/>
              <a:pPr rtl="0"/>
              <a:t>13</a:t>
            </a:fld>
            <a:endParaRPr lang="it-IT" dirty="0"/>
          </a:p>
        </p:txBody>
      </p:sp>
    </p:spTree>
    <p:extLst>
      <p:ext uri="{BB962C8B-B14F-4D97-AF65-F5344CB8AC3E}">
        <p14:creationId xmlns:p14="http://schemas.microsoft.com/office/powerpoint/2010/main" val="363593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uppo 45" hidden="1"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rtl="0"/>
              <a:t>14</a:t>
            </a:fld>
            <a:endParaRPr lang="it-IT" dirty="0"/>
          </a:p>
        </p:txBody>
      </p:sp>
      <p:pic>
        <p:nvPicPr>
          <p:cNvPr id="3" name="Immagine 2" descr="Immagine che contiene vestiti, testo, persona, cielo&#10;&#10;Descrizione generata automaticamente">
            <a:extLst>
              <a:ext uri="{FF2B5EF4-FFF2-40B4-BE49-F238E27FC236}">
                <a16:creationId xmlns:a16="http://schemas.microsoft.com/office/drawing/2014/main" id="{2DA03832-59E0-8B29-1764-F6CA4AFAAFDB}"/>
              </a:ext>
            </a:extLst>
          </p:cNvPr>
          <p:cNvPicPr>
            <a:picLocks noChangeAspect="1"/>
          </p:cNvPicPr>
          <p:nvPr/>
        </p:nvPicPr>
        <p:blipFill>
          <a:blip r:embed="rId3"/>
          <a:stretch>
            <a:fillRect/>
          </a:stretch>
        </p:blipFill>
        <p:spPr>
          <a:xfrm>
            <a:off x="513405" y="0"/>
            <a:ext cx="5486400" cy="6858000"/>
          </a:xfrm>
          <a:prstGeom prst="rect">
            <a:avLst/>
          </a:prstGeom>
        </p:spPr>
      </p:pic>
      <p:pic>
        <p:nvPicPr>
          <p:cNvPr id="7" name="Immagine 6" descr="Immagine che contiene persona, vestiti, Viso umano, uomo&#10;&#10;Descrizione generata automaticamente">
            <a:extLst>
              <a:ext uri="{FF2B5EF4-FFF2-40B4-BE49-F238E27FC236}">
                <a16:creationId xmlns:a16="http://schemas.microsoft.com/office/drawing/2014/main" id="{607AC5C6-D693-2DC8-56DD-D20CD6CB6F85}"/>
              </a:ext>
            </a:extLst>
          </p:cNvPr>
          <p:cNvPicPr>
            <a:picLocks noChangeAspect="1"/>
          </p:cNvPicPr>
          <p:nvPr/>
        </p:nvPicPr>
        <p:blipFill>
          <a:blip r:embed="rId4"/>
          <a:stretch>
            <a:fillRect/>
          </a:stretch>
        </p:blipFill>
        <p:spPr>
          <a:xfrm>
            <a:off x="6087261" y="0"/>
            <a:ext cx="5151863" cy="6858000"/>
          </a:xfrm>
          <a:prstGeom prst="rect">
            <a:avLst/>
          </a:prstGeom>
        </p:spPr>
      </p:pic>
    </p:spTree>
    <p:extLst>
      <p:ext uri="{BB962C8B-B14F-4D97-AF65-F5344CB8AC3E}">
        <p14:creationId xmlns:p14="http://schemas.microsoft.com/office/powerpoint/2010/main" val="315481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24E6C1-B1C5-40C3-9B90-EF2666FB1C28}"/>
              </a:ext>
            </a:extLst>
          </p:cNvPr>
          <p:cNvSpPr>
            <a:spLocks noGrp="1"/>
          </p:cNvSpPr>
          <p:nvPr>
            <p:ph type="title"/>
          </p:nvPr>
        </p:nvSpPr>
        <p:spPr/>
        <p:txBody>
          <a:bodyPr rtlCol="0"/>
          <a:lstStyle/>
          <a:p>
            <a:pPr algn="ctr" rtl="0"/>
            <a:r>
              <a:rPr lang="it-IT" dirty="0"/>
              <a:t>Attività 2: Ricerca e Sviluppo dell’</a:t>
            </a:r>
            <a:r>
              <a:rPr lang="it-IT" dirty="0" err="1"/>
              <a:t>Handbook</a:t>
            </a:r>
            <a:endParaRPr lang="it-IT" dirty="0"/>
          </a:p>
        </p:txBody>
      </p:sp>
      <p:sp>
        <p:nvSpPr>
          <p:cNvPr id="8" name="Segnaposto testo 7">
            <a:extLst>
              <a:ext uri="{FF2B5EF4-FFF2-40B4-BE49-F238E27FC236}">
                <a16:creationId xmlns:a16="http://schemas.microsoft.com/office/drawing/2014/main" id="{E869ACF9-B7F9-4774-B207-2EF789711513}"/>
              </a:ext>
            </a:extLst>
          </p:cNvPr>
          <p:cNvSpPr>
            <a:spLocks noGrp="1"/>
          </p:cNvSpPr>
          <p:nvPr>
            <p:ph type="body" sz="quarter" idx="27"/>
          </p:nvPr>
        </p:nvSpPr>
        <p:spPr>
          <a:xfrm>
            <a:off x="744235" y="1647240"/>
            <a:ext cx="10371783" cy="648000"/>
          </a:xfrm>
        </p:spPr>
        <p:txBody>
          <a:bodyPr rtlCol="0"/>
          <a:lstStyle/>
          <a:p>
            <a:pPr rtl="0"/>
            <a:r>
              <a:rPr lang="it-IT" dirty="0"/>
              <a:t>Attività 2</a:t>
            </a:r>
            <a:br>
              <a:rPr lang="it-IT" dirty="0"/>
            </a:br>
            <a:r>
              <a:rPr lang="it-IT" sz="1400" dirty="0">
                <a:latin typeface="+mn-lt"/>
              </a:rPr>
              <a:t>01/01/2024 – 31/03/2024</a:t>
            </a:r>
            <a:endParaRPr lang="it-IT" dirty="0">
              <a:latin typeface="+mn-lt"/>
            </a:endParaRPr>
          </a:p>
        </p:txBody>
      </p:sp>
      <p:sp>
        <p:nvSpPr>
          <p:cNvPr id="3" name="Segnaposto contenuto 2">
            <a:extLst>
              <a:ext uri="{FF2B5EF4-FFF2-40B4-BE49-F238E27FC236}">
                <a16:creationId xmlns:a16="http://schemas.microsoft.com/office/drawing/2014/main" id="{F350F641-F6F8-461C-9C2D-07E416875818}"/>
              </a:ext>
            </a:extLst>
          </p:cNvPr>
          <p:cNvSpPr>
            <a:spLocks noGrp="1"/>
          </p:cNvSpPr>
          <p:nvPr>
            <p:ph idx="1"/>
          </p:nvPr>
        </p:nvSpPr>
        <p:spPr>
          <a:xfrm>
            <a:off x="744396" y="2463936"/>
            <a:ext cx="10371622" cy="3691254"/>
          </a:xfrm>
        </p:spPr>
        <p:txBody>
          <a:bodyPr rtlCol="0"/>
          <a:lstStyle/>
          <a:p>
            <a:pPr marL="0" indent="0" rtl="0">
              <a:buNone/>
            </a:pPr>
            <a:r>
              <a:rPr lang="it-IT" b="1" dirty="0" err="1"/>
              <a:t>Leading</a:t>
            </a:r>
            <a:r>
              <a:rPr lang="it-IT" b="1" dirty="0"/>
              <a:t> partner: </a:t>
            </a:r>
            <a:r>
              <a:rPr lang="it-IT" dirty="0"/>
              <a:t>The Common </a:t>
            </a:r>
            <a:r>
              <a:rPr lang="it-IT" dirty="0" err="1"/>
              <a:t>Ones</a:t>
            </a:r>
            <a:r>
              <a:rPr lang="it-IT" dirty="0"/>
              <a:t> (Danimarca)</a:t>
            </a:r>
          </a:p>
          <a:p>
            <a:pPr marL="0" indent="0" rtl="0">
              <a:buNone/>
            </a:pPr>
            <a:r>
              <a:rPr lang="it-IT" b="1" dirty="0"/>
              <a:t>Durata: </a:t>
            </a:r>
            <a:r>
              <a:rPr lang="it-IT" dirty="0"/>
              <a:t>01/01/2024 – 31/03/2024</a:t>
            </a:r>
          </a:p>
          <a:p>
            <a:pPr marL="0" indent="0" rtl="0">
              <a:buNone/>
            </a:pPr>
            <a:r>
              <a:rPr lang="it-IT" b="1" dirty="0"/>
              <a:t>Obiettivo: </a:t>
            </a:r>
            <a:r>
              <a:rPr lang="it-IT" dirty="0"/>
              <a:t>Creare un manuale pratico (</a:t>
            </a:r>
            <a:r>
              <a:rPr lang="it-IT" dirty="0" err="1"/>
              <a:t>Handbook</a:t>
            </a:r>
            <a:r>
              <a:rPr lang="it-IT" dirty="0"/>
              <a:t>) che raccolga le migliori pratiche di turismo sostenibile.</a:t>
            </a:r>
          </a:p>
          <a:p>
            <a:pPr marL="0" indent="0" rtl="0">
              <a:buNone/>
            </a:pPr>
            <a:r>
              <a:rPr lang="it-IT" b="1" dirty="0"/>
              <a:t>Attività principali:</a:t>
            </a:r>
          </a:p>
          <a:p>
            <a:r>
              <a:rPr lang="it-IT" dirty="0"/>
              <a:t>Ricerca sulle </a:t>
            </a:r>
            <a:r>
              <a:rPr lang="it-IT" b="1" dirty="0"/>
              <a:t>migliori 3 pratiche sostenibili </a:t>
            </a:r>
            <a:r>
              <a:rPr lang="it-IT" dirty="0"/>
              <a:t>in 4 Paesi.</a:t>
            </a:r>
          </a:p>
          <a:p>
            <a:r>
              <a:rPr lang="it-IT" dirty="0"/>
              <a:t>Realizzazione di </a:t>
            </a:r>
            <a:r>
              <a:rPr lang="it-IT" b="1" dirty="0"/>
              <a:t>più di 80 interviste semi-strutturate in totale</a:t>
            </a:r>
            <a:r>
              <a:rPr lang="it-IT" dirty="0"/>
              <a:t>.</a:t>
            </a:r>
          </a:p>
          <a:p>
            <a:r>
              <a:rPr lang="it-IT" dirty="0"/>
              <a:t>Creazione di un </a:t>
            </a:r>
            <a:r>
              <a:rPr lang="it-IT" b="1" dirty="0"/>
              <a:t>Desk </a:t>
            </a:r>
            <a:r>
              <a:rPr lang="it-IT" b="1" dirty="0" err="1"/>
              <a:t>Research</a:t>
            </a:r>
            <a:r>
              <a:rPr lang="it-IT" dirty="0"/>
              <a:t>.</a:t>
            </a:r>
          </a:p>
          <a:p>
            <a:r>
              <a:rPr lang="it-IT" dirty="0"/>
              <a:t>Creazione del </a:t>
            </a:r>
            <a:r>
              <a:rPr lang="it-IT" b="1" dirty="0"/>
              <a:t>manuale pratico (</a:t>
            </a:r>
            <a:r>
              <a:rPr lang="it-IT" b="1" dirty="0" err="1"/>
              <a:t>Handbook</a:t>
            </a:r>
            <a:r>
              <a:rPr lang="it-IT" b="1" dirty="0"/>
              <a:t>) </a:t>
            </a:r>
            <a:r>
              <a:rPr lang="it-IT" dirty="0"/>
              <a:t>che fornirà linee guida per operatori turistici rurali.</a:t>
            </a:r>
          </a:p>
        </p:txBody>
      </p:sp>
      <p:sp>
        <p:nvSpPr>
          <p:cNvPr id="4" name="Segnaposto numero diapositiva 3">
            <a:extLst>
              <a:ext uri="{FF2B5EF4-FFF2-40B4-BE49-F238E27FC236}">
                <a16:creationId xmlns:a16="http://schemas.microsoft.com/office/drawing/2014/main" id="{81B23B52-8351-4A05-ABAB-5A128EE6896F}"/>
              </a:ext>
            </a:extLst>
          </p:cNvPr>
          <p:cNvSpPr>
            <a:spLocks noGrp="1"/>
          </p:cNvSpPr>
          <p:nvPr>
            <p:ph type="sldNum" sz="quarter" idx="11"/>
          </p:nvPr>
        </p:nvSpPr>
        <p:spPr/>
        <p:txBody>
          <a:bodyPr rtlCol="0"/>
          <a:lstStyle/>
          <a:p>
            <a:pPr rtl="0"/>
            <a:fld id="{19B51A1E-902D-48AF-9020-955120F399B6}" type="slidenum">
              <a:rPr lang="it-IT" smtClean="0"/>
              <a:pPr rtl="0"/>
              <a:t>15</a:t>
            </a:fld>
            <a:endParaRPr lang="it-IT" dirty="0"/>
          </a:p>
        </p:txBody>
      </p:sp>
    </p:spTree>
    <p:extLst>
      <p:ext uri="{BB962C8B-B14F-4D97-AF65-F5344CB8AC3E}">
        <p14:creationId xmlns:p14="http://schemas.microsoft.com/office/powerpoint/2010/main" val="1673738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uppo 45" hidden="1"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rtl="0"/>
              <a:t>16</a:t>
            </a:fld>
            <a:endParaRPr lang="it-IT" dirty="0"/>
          </a:p>
        </p:txBody>
      </p:sp>
      <p:pic>
        <p:nvPicPr>
          <p:cNvPr id="5" name="Immagine 4" descr="Immagine che contiene vestiti, persona, calzature, arredo&#10;&#10;Descrizione generata automaticamente">
            <a:extLst>
              <a:ext uri="{FF2B5EF4-FFF2-40B4-BE49-F238E27FC236}">
                <a16:creationId xmlns:a16="http://schemas.microsoft.com/office/drawing/2014/main" id="{59D2D2C5-746E-7E36-945A-9B0224504017}"/>
              </a:ext>
            </a:extLst>
          </p:cNvPr>
          <p:cNvPicPr>
            <a:picLocks noChangeAspect="1"/>
          </p:cNvPicPr>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3259198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24E6C1-B1C5-40C3-9B90-EF2666FB1C28}"/>
              </a:ext>
            </a:extLst>
          </p:cNvPr>
          <p:cNvSpPr>
            <a:spLocks noGrp="1"/>
          </p:cNvSpPr>
          <p:nvPr>
            <p:ph type="title"/>
          </p:nvPr>
        </p:nvSpPr>
        <p:spPr/>
        <p:txBody>
          <a:bodyPr rtlCol="0"/>
          <a:lstStyle/>
          <a:p>
            <a:pPr algn="ctr" rtl="0"/>
            <a:r>
              <a:rPr lang="it-IT" dirty="0"/>
              <a:t>Attività 3: Pilot Training nelle aree rurali</a:t>
            </a:r>
          </a:p>
        </p:txBody>
      </p:sp>
      <p:sp>
        <p:nvSpPr>
          <p:cNvPr id="8" name="Segnaposto testo 7">
            <a:extLst>
              <a:ext uri="{FF2B5EF4-FFF2-40B4-BE49-F238E27FC236}">
                <a16:creationId xmlns:a16="http://schemas.microsoft.com/office/drawing/2014/main" id="{E869ACF9-B7F9-4774-B207-2EF789711513}"/>
              </a:ext>
            </a:extLst>
          </p:cNvPr>
          <p:cNvSpPr>
            <a:spLocks noGrp="1"/>
          </p:cNvSpPr>
          <p:nvPr>
            <p:ph type="body" sz="quarter" idx="27"/>
          </p:nvPr>
        </p:nvSpPr>
        <p:spPr>
          <a:xfrm>
            <a:off x="744235" y="1647240"/>
            <a:ext cx="10371783" cy="648000"/>
          </a:xfrm>
        </p:spPr>
        <p:txBody>
          <a:bodyPr rtlCol="0"/>
          <a:lstStyle/>
          <a:p>
            <a:pPr rtl="0"/>
            <a:r>
              <a:rPr lang="it-IT" dirty="0"/>
              <a:t>Attività 3</a:t>
            </a:r>
            <a:br>
              <a:rPr lang="it-IT" dirty="0"/>
            </a:br>
            <a:r>
              <a:rPr lang="it-IT" sz="1400" dirty="0">
                <a:latin typeface="+mn-lt"/>
              </a:rPr>
              <a:t>01/04/2024 - 30/06/2024</a:t>
            </a:r>
            <a:endParaRPr lang="it-IT" dirty="0">
              <a:latin typeface="+mn-lt"/>
            </a:endParaRPr>
          </a:p>
        </p:txBody>
      </p:sp>
      <p:sp>
        <p:nvSpPr>
          <p:cNvPr id="3" name="Segnaposto contenuto 2">
            <a:extLst>
              <a:ext uri="{FF2B5EF4-FFF2-40B4-BE49-F238E27FC236}">
                <a16:creationId xmlns:a16="http://schemas.microsoft.com/office/drawing/2014/main" id="{F350F641-F6F8-461C-9C2D-07E416875818}"/>
              </a:ext>
            </a:extLst>
          </p:cNvPr>
          <p:cNvSpPr>
            <a:spLocks noGrp="1"/>
          </p:cNvSpPr>
          <p:nvPr>
            <p:ph idx="1"/>
          </p:nvPr>
        </p:nvSpPr>
        <p:spPr>
          <a:xfrm>
            <a:off x="744396" y="2463936"/>
            <a:ext cx="10371622" cy="3314545"/>
          </a:xfrm>
        </p:spPr>
        <p:txBody>
          <a:bodyPr rtlCol="0"/>
          <a:lstStyle/>
          <a:p>
            <a:pPr marL="0" indent="0" rtl="0">
              <a:buNone/>
            </a:pPr>
            <a:r>
              <a:rPr lang="it-IT" b="1" dirty="0" err="1"/>
              <a:t>Leading</a:t>
            </a:r>
            <a:r>
              <a:rPr lang="it-IT" b="1" dirty="0"/>
              <a:t> partner</a:t>
            </a:r>
            <a:r>
              <a:rPr lang="it-IT" dirty="0"/>
              <a:t>: C.F. Elite Tutors Ltd (Cipro)</a:t>
            </a:r>
          </a:p>
          <a:p>
            <a:pPr marL="0" indent="0" rtl="0">
              <a:buNone/>
            </a:pPr>
            <a:r>
              <a:rPr lang="it-IT" b="1" dirty="0"/>
              <a:t>Durata</a:t>
            </a:r>
            <a:r>
              <a:rPr lang="it-IT" dirty="0"/>
              <a:t>: 01/04/2024 - 30/06/2024</a:t>
            </a:r>
          </a:p>
          <a:p>
            <a:pPr marL="0" indent="0" rtl="0">
              <a:buNone/>
            </a:pPr>
            <a:r>
              <a:rPr lang="it-IT" b="1" dirty="0"/>
              <a:t>Obiettivo</a:t>
            </a:r>
            <a:r>
              <a:rPr lang="it-IT" dirty="0"/>
              <a:t>: Testare e diffondere le pratiche di turismo sostenibile descritte nell’</a:t>
            </a:r>
            <a:r>
              <a:rPr lang="it-IT" dirty="0" err="1"/>
              <a:t>Handbook</a:t>
            </a:r>
            <a:r>
              <a:rPr lang="it-IT" dirty="0"/>
              <a:t> nelle 4 aree rurali individuate da progetto attraverso la realizzazione di sessioni di formazione pilota.</a:t>
            </a:r>
          </a:p>
          <a:p>
            <a:pPr marL="0" indent="0" rtl="0">
              <a:buNone/>
            </a:pPr>
            <a:r>
              <a:rPr lang="it-IT" b="1" dirty="0"/>
              <a:t>Attività principali</a:t>
            </a:r>
            <a:r>
              <a:rPr lang="it-IT" dirty="0"/>
              <a:t>:</a:t>
            </a:r>
          </a:p>
          <a:p>
            <a:r>
              <a:rPr lang="it-IT" dirty="0"/>
              <a:t>Realizzazione di </a:t>
            </a:r>
            <a:r>
              <a:rPr lang="it-IT" b="1" dirty="0"/>
              <a:t>2 sessioni di formazione pilota </a:t>
            </a:r>
            <a:r>
              <a:rPr lang="it-IT" dirty="0"/>
              <a:t>in Italia, Cipro, Romania e Danimarca.</a:t>
            </a:r>
          </a:p>
          <a:p>
            <a:r>
              <a:rPr lang="it-IT" dirty="0"/>
              <a:t>Coinvolgimento attivo di </a:t>
            </a:r>
            <a:r>
              <a:rPr lang="it-IT" b="1" dirty="0"/>
              <a:t>65 rappresentanti di organizzazioni turistiche locali</a:t>
            </a:r>
            <a:r>
              <a:rPr lang="it-IT" dirty="0"/>
              <a:t>.</a:t>
            </a:r>
          </a:p>
        </p:txBody>
      </p:sp>
      <p:sp>
        <p:nvSpPr>
          <p:cNvPr id="4" name="Segnaposto numero diapositiva 3">
            <a:extLst>
              <a:ext uri="{FF2B5EF4-FFF2-40B4-BE49-F238E27FC236}">
                <a16:creationId xmlns:a16="http://schemas.microsoft.com/office/drawing/2014/main" id="{81B23B52-8351-4A05-ABAB-5A128EE6896F}"/>
              </a:ext>
            </a:extLst>
          </p:cNvPr>
          <p:cNvSpPr>
            <a:spLocks noGrp="1"/>
          </p:cNvSpPr>
          <p:nvPr>
            <p:ph type="sldNum" sz="quarter" idx="11"/>
          </p:nvPr>
        </p:nvSpPr>
        <p:spPr/>
        <p:txBody>
          <a:bodyPr rtlCol="0"/>
          <a:lstStyle/>
          <a:p>
            <a:pPr rtl="0"/>
            <a:fld id="{19B51A1E-902D-48AF-9020-955120F399B6}" type="slidenum">
              <a:rPr lang="it-IT" smtClean="0"/>
              <a:pPr rtl="0"/>
              <a:t>17</a:t>
            </a:fld>
            <a:endParaRPr lang="it-IT" dirty="0"/>
          </a:p>
        </p:txBody>
      </p:sp>
    </p:spTree>
    <p:extLst>
      <p:ext uri="{BB962C8B-B14F-4D97-AF65-F5344CB8AC3E}">
        <p14:creationId xmlns:p14="http://schemas.microsoft.com/office/powerpoint/2010/main" val="3485664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uppo 45" hidden="1"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rtl="0"/>
              <a:t>18</a:t>
            </a:fld>
            <a:endParaRPr lang="it-IT" dirty="0"/>
          </a:p>
        </p:txBody>
      </p:sp>
      <p:pic>
        <p:nvPicPr>
          <p:cNvPr id="6" name="Immagine 5" descr="Immagine che contiene aria aperta, cielo, nuvola, montagna&#10;&#10;Descrizione generata automaticamente">
            <a:extLst>
              <a:ext uri="{FF2B5EF4-FFF2-40B4-BE49-F238E27FC236}">
                <a16:creationId xmlns:a16="http://schemas.microsoft.com/office/drawing/2014/main" id="{98756C55-777F-41E8-33BD-BC206E0ED60F}"/>
              </a:ext>
            </a:extLst>
          </p:cNvPr>
          <p:cNvPicPr>
            <a:picLocks noChangeAspect="1"/>
          </p:cNvPicPr>
          <p:nvPr/>
        </p:nvPicPr>
        <p:blipFill>
          <a:blip r:embed="rId3"/>
          <a:stretch>
            <a:fillRect/>
          </a:stretch>
        </p:blipFill>
        <p:spPr>
          <a:xfrm>
            <a:off x="6096000" y="0"/>
            <a:ext cx="5143500" cy="6858000"/>
          </a:xfrm>
          <a:prstGeom prst="rect">
            <a:avLst/>
          </a:prstGeom>
        </p:spPr>
      </p:pic>
      <p:pic>
        <p:nvPicPr>
          <p:cNvPr id="8" name="Immagine 7" descr="Immagine che contiene vestiti, arredo, interno, muro&#10;&#10;Descrizione generata automaticamente">
            <a:extLst>
              <a:ext uri="{FF2B5EF4-FFF2-40B4-BE49-F238E27FC236}">
                <a16:creationId xmlns:a16="http://schemas.microsoft.com/office/drawing/2014/main" id="{B8B7C1F3-4381-2C78-798E-F4D6A616BA95}"/>
              </a:ext>
            </a:extLst>
          </p:cNvPr>
          <p:cNvPicPr>
            <a:picLocks noChangeAspect="1"/>
          </p:cNvPicPr>
          <p:nvPr/>
        </p:nvPicPr>
        <p:blipFill>
          <a:blip r:embed="rId4"/>
          <a:stretch>
            <a:fillRect/>
          </a:stretch>
        </p:blipFill>
        <p:spPr>
          <a:xfrm>
            <a:off x="757057" y="0"/>
            <a:ext cx="5143500" cy="6858000"/>
          </a:xfrm>
          <a:prstGeom prst="rect">
            <a:avLst/>
          </a:prstGeom>
        </p:spPr>
      </p:pic>
    </p:spTree>
    <p:extLst>
      <p:ext uri="{BB962C8B-B14F-4D97-AF65-F5344CB8AC3E}">
        <p14:creationId xmlns:p14="http://schemas.microsoft.com/office/powerpoint/2010/main" val="1639638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24E6C1-B1C5-40C3-9B90-EF2666FB1C28}"/>
              </a:ext>
            </a:extLst>
          </p:cNvPr>
          <p:cNvSpPr>
            <a:spLocks noGrp="1"/>
          </p:cNvSpPr>
          <p:nvPr>
            <p:ph type="title"/>
          </p:nvPr>
        </p:nvSpPr>
        <p:spPr/>
        <p:txBody>
          <a:bodyPr rtlCol="0"/>
          <a:lstStyle/>
          <a:p>
            <a:pPr algn="ctr" rtl="0"/>
            <a:r>
              <a:rPr lang="it-IT" dirty="0"/>
              <a:t>Attività 4: Realizzazione dei training online</a:t>
            </a:r>
          </a:p>
        </p:txBody>
      </p:sp>
      <p:sp>
        <p:nvSpPr>
          <p:cNvPr id="8" name="Segnaposto testo 7">
            <a:extLst>
              <a:ext uri="{FF2B5EF4-FFF2-40B4-BE49-F238E27FC236}">
                <a16:creationId xmlns:a16="http://schemas.microsoft.com/office/drawing/2014/main" id="{E869ACF9-B7F9-4774-B207-2EF789711513}"/>
              </a:ext>
            </a:extLst>
          </p:cNvPr>
          <p:cNvSpPr>
            <a:spLocks noGrp="1"/>
          </p:cNvSpPr>
          <p:nvPr>
            <p:ph type="body" sz="quarter" idx="27"/>
          </p:nvPr>
        </p:nvSpPr>
        <p:spPr>
          <a:xfrm>
            <a:off x="744235" y="1647240"/>
            <a:ext cx="10371783" cy="648000"/>
          </a:xfrm>
        </p:spPr>
        <p:txBody>
          <a:bodyPr rtlCol="0"/>
          <a:lstStyle/>
          <a:p>
            <a:pPr rtl="0"/>
            <a:r>
              <a:rPr lang="it-IT" dirty="0"/>
              <a:t>Attività 4</a:t>
            </a:r>
            <a:br>
              <a:rPr lang="it-IT" dirty="0"/>
            </a:br>
            <a:r>
              <a:rPr lang="it-IT" sz="1400" dirty="0">
                <a:latin typeface="+mn-lt"/>
              </a:rPr>
              <a:t>01/05/2024 - 30/09/2024</a:t>
            </a:r>
            <a:endParaRPr lang="it-IT" dirty="0">
              <a:latin typeface="+mn-lt"/>
            </a:endParaRPr>
          </a:p>
        </p:txBody>
      </p:sp>
      <p:sp>
        <p:nvSpPr>
          <p:cNvPr id="3" name="Segnaposto contenuto 2">
            <a:extLst>
              <a:ext uri="{FF2B5EF4-FFF2-40B4-BE49-F238E27FC236}">
                <a16:creationId xmlns:a16="http://schemas.microsoft.com/office/drawing/2014/main" id="{F350F641-F6F8-461C-9C2D-07E416875818}"/>
              </a:ext>
            </a:extLst>
          </p:cNvPr>
          <p:cNvSpPr>
            <a:spLocks noGrp="1"/>
          </p:cNvSpPr>
          <p:nvPr>
            <p:ph idx="1"/>
          </p:nvPr>
        </p:nvSpPr>
        <p:spPr>
          <a:xfrm>
            <a:off x="744396" y="2463936"/>
            <a:ext cx="10371622" cy="4123254"/>
          </a:xfrm>
        </p:spPr>
        <p:txBody>
          <a:bodyPr rtlCol="0"/>
          <a:lstStyle/>
          <a:p>
            <a:pPr marL="0" indent="0" rtl="0">
              <a:buNone/>
            </a:pPr>
            <a:r>
              <a:rPr lang="it-IT" b="1" dirty="0" err="1"/>
              <a:t>Leading</a:t>
            </a:r>
            <a:r>
              <a:rPr lang="it-IT" b="1" dirty="0"/>
              <a:t> partner</a:t>
            </a:r>
            <a:r>
              <a:rPr lang="it-IT" dirty="0"/>
              <a:t>: INCDT (Romania)</a:t>
            </a:r>
          </a:p>
          <a:p>
            <a:pPr marL="0" indent="0" rtl="0">
              <a:buNone/>
            </a:pPr>
            <a:r>
              <a:rPr lang="it-IT" b="1" dirty="0"/>
              <a:t>Durata</a:t>
            </a:r>
            <a:r>
              <a:rPr lang="it-IT" dirty="0"/>
              <a:t>: 01/05/2024 - 30/09/2024</a:t>
            </a:r>
          </a:p>
          <a:p>
            <a:pPr marL="0" indent="0" rtl="0">
              <a:buNone/>
            </a:pPr>
            <a:r>
              <a:rPr lang="it-IT" b="1" dirty="0"/>
              <a:t>Obiettivo</a:t>
            </a:r>
            <a:r>
              <a:rPr lang="it-IT" dirty="0"/>
              <a:t>: Sviluppare corsi online per promuovere il turismo sostenibile e offrire accesso alle risorse formative per le comunità locali.</a:t>
            </a:r>
          </a:p>
          <a:p>
            <a:pPr marL="0" indent="0" rtl="0">
              <a:buNone/>
            </a:pPr>
            <a:r>
              <a:rPr lang="it-IT" b="1" dirty="0"/>
              <a:t>Attività principali:</a:t>
            </a:r>
          </a:p>
          <a:p>
            <a:r>
              <a:rPr lang="it-IT" dirty="0"/>
              <a:t>Realizzazione di </a:t>
            </a:r>
            <a:r>
              <a:rPr lang="it-IT" b="1" dirty="0"/>
              <a:t>linee guida e materiale formativo</a:t>
            </a:r>
            <a:r>
              <a:rPr lang="it-IT" dirty="0"/>
              <a:t>.</a:t>
            </a:r>
          </a:p>
          <a:p>
            <a:r>
              <a:rPr lang="it-IT" dirty="0"/>
              <a:t>Realizzazione </a:t>
            </a:r>
            <a:r>
              <a:rPr lang="it-IT" b="1" dirty="0"/>
              <a:t>di 4 focus group con la partecipazione di 4 esperti </a:t>
            </a:r>
            <a:r>
              <a:rPr lang="it-IT" dirty="0"/>
              <a:t>per ciascun paese.</a:t>
            </a:r>
          </a:p>
          <a:p>
            <a:r>
              <a:rPr lang="it-IT" dirty="0"/>
              <a:t>Creazione di </a:t>
            </a:r>
            <a:r>
              <a:rPr lang="it-IT" b="1" dirty="0"/>
              <a:t>5 training online </a:t>
            </a:r>
            <a:r>
              <a:rPr lang="it-IT" dirty="0"/>
              <a:t>rivolti ad un totale complessivo di almeno </a:t>
            </a:r>
            <a:r>
              <a:rPr lang="it-IT" b="1" dirty="0"/>
              <a:t>40 discenti</a:t>
            </a:r>
            <a:r>
              <a:rPr lang="it-IT" dirty="0"/>
              <a:t>.</a:t>
            </a:r>
          </a:p>
          <a:p>
            <a:r>
              <a:rPr lang="it-IT" dirty="0"/>
              <a:t>I </a:t>
            </a:r>
            <a:r>
              <a:rPr lang="it-IT" b="1" dirty="0"/>
              <a:t>contenuti dei training </a:t>
            </a:r>
            <a:r>
              <a:rPr lang="it-IT" dirty="0"/>
              <a:t>hanno riguardato: Educazione sul turismo rurale, Sviluppo sostenibile del turismo, Sensibilizzazione sui prodotti turistici ecocompatibili, Crescita del turismo sostenibile nelle aree rurali, Creazione di Reti di successo con le autorità̀ locali e gli operatori del turismo.</a:t>
            </a:r>
          </a:p>
        </p:txBody>
      </p:sp>
      <p:sp>
        <p:nvSpPr>
          <p:cNvPr id="4" name="Segnaposto numero diapositiva 3">
            <a:extLst>
              <a:ext uri="{FF2B5EF4-FFF2-40B4-BE49-F238E27FC236}">
                <a16:creationId xmlns:a16="http://schemas.microsoft.com/office/drawing/2014/main" id="{81B23B52-8351-4A05-ABAB-5A128EE6896F}"/>
              </a:ext>
            </a:extLst>
          </p:cNvPr>
          <p:cNvSpPr>
            <a:spLocks noGrp="1"/>
          </p:cNvSpPr>
          <p:nvPr>
            <p:ph type="sldNum" sz="quarter" idx="11"/>
          </p:nvPr>
        </p:nvSpPr>
        <p:spPr/>
        <p:txBody>
          <a:bodyPr rtlCol="0"/>
          <a:lstStyle/>
          <a:p>
            <a:pPr rtl="0"/>
            <a:fld id="{19B51A1E-902D-48AF-9020-955120F399B6}" type="slidenum">
              <a:rPr lang="it-IT" smtClean="0"/>
              <a:pPr rtl="0"/>
              <a:t>19</a:t>
            </a:fld>
            <a:endParaRPr lang="it-IT" dirty="0"/>
          </a:p>
        </p:txBody>
      </p:sp>
    </p:spTree>
    <p:extLst>
      <p:ext uri="{BB962C8B-B14F-4D97-AF65-F5344CB8AC3E}">
        <p14:creationId xmlns:p14="http://schemas.microsoft.com/office/powerpoint/2010/main" val="24711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B1D87D-E475-451A-B36C-E4A4F63609C1}"/>
              </a:ext>
            </a:extLst>
          </p:cNvPr>
          <p:cNvSpPr>
            <a:spLocks noGrp="1"/>
          </p:cNvSpPr>
          <p:nvPr>
            <p:ph type="ctrTitle"/>
          </p:nvPr>
        </p:nvSpPr>
        <p:spPr>
          <a:xfrm>
            <a:off x="84000" y="84658"/>
            <a:ext cx="6012000" cy="1881794"/>
          </a:xfrm>
          <a:solidFill>
            <a:srgbClr val="0070C0"/>
          </a:solidFill>
        </p:spPr>
        <p:txBody>
          <a:bodyPr rtlCol="0"/>
          <a:lstStyle/>
          <a:p>
            <a:pPr rtl="0"/>
            <a:r>
              <a:rPr lang="it-IT" sz="4000" dirty="0" err="1"/>
              <a:t>Synthesis</a:t>
            </a:r>
            <a:r>
              <a:rPr lang="it-IT" sz="4000" dirty="0"/>
              <a:t> SRL </a:t>
            </a:r>
          </a:p>
        </p:txBody>
      </p:sp>
      <p:sp>
        <p:nvSpPr>
          <p:cNvPr id="3" name="Sottotitolo 2">
            <a:extLst>
              <a:ext uri="{FF2B5EF4-FFF2-40B4-BE49-F238E27FC236}">
                <a16:creationId xmlns:a16="http://schemas.microsoft.com/office/drawing/2014/main" id="{D56BE522-961D-4737-9715-127DB8A86EB2}"/>
              </a:ext>
            </a:extLst>
          </p:cNvPr>
          <p:cNvSpPr>
            <a:spLocks noGrp="1"/>
          </p:cNvSpPr>
          <p:nvPr>
            <p:ph type="subTitle" idx="1"/>
          </p:nvPr>
        </p:nvSpPr>
        <p:spPr>
          <a:xfrm>
            <a:off x="84000" y="2048222"/>
            <a:ext cx="6012000" cy="4725122"/>
          </a:xfrm>
          <a:solidFill>
            <a:srgbClr val="0070C0"/>
          </a:solidFill>
        </p:spPr>
        <p:txBody>
          <a:bodyPr rtlCol="0"/>
          <a:lstStyle/>
          <a:p>
            <a:pPr rtl="0"/>
            <a:r>
              <a:rPr lang="it-IT" dirty="0"/>
              <a:t>	</a:t>
            </a:r>
          </a:p>
          <a:p>
            <a:pPr rtl="0"/>
            <a:endParaRPr lang="it-IT" sz="2000" dirty="0"/>
          </a:p>
          <a:p>
            <a:pPr rtl="0"/>
            <a:r>
              <a:rPr lang="it-IT" sz="2000" dirty="0"/>
              <a:t> • Fondata nel 1996 con </a:t>
            </a:r>
            <a:r>
              <a:rPr lang="it-IT" sz="2000" b="1" dirty="0"/>
              <a:t>oltre 27 anni di esperienza nella formazione professionale</a:t>
            </a:r>
            <a:r>
              <a:rPr lang="it-IT" sz="2000" dirty="0"/>
              <a:t>.</a:t>
            </a:r>
          </a:p>
          <a:p>
            <a:pPr rtl="0"/>
            <a:r>
              <a:rPr lang="it-IT" sz="2000" b="1" dirty="0"/>
              <a:t>• Specializzazione</a:t>
            </a:r>
            <a:r>
              <a:rPr lang="it-IT" sz="2000" dirty="0"/>
              <a:t>: Formazione e orientamento per NEET, adulti disoccupati, lavoratori.</a:t>
            </a:r>
          </a:p>
          <a:p>
            <a:pPr rtl="0"/>
            <a:r>
              <a:rPr lang="it-IT" sz="2000" b="1" dirty="0"/>
              <a:t>• Settori</a:t>
            </a:r>
            <a:r>
              <a:rPr lang="it-IT" sz="2000" dirty="0"/>
              <a:t>: green economy, turismo sostenibile, transizione digitale.</a:t>
            </a:r>
          </a:p>
          <a:p>
            <a:pPr rtl="0"/>
            <a:r>
              <a:rPr lang="it-IT" sz="2000" b="1" dirty="0"/>
              <a:t>• Collaborazioni</a:t>
            </a:r>
            <a:r>
              <a:rPr lang="it-IT" sz="2000" dirty="0"/>
              <a:t>: Leader e Partner in progetti regionali, nazionali ed europei (FSE).</a:t>
            </a:r>
          </a:p>
        </p:txBody>
      </p:sp>
      <p:sp>
        <p:nvSpPr>
          <p:cNvPr id="6" name="Segnaposto contenuto 5">
            <a:extLst>
              <a:ext uri="{FF2B5EF4-FFF2-40B4-BE49-F238E27FC236}">
                <a16:creationId xmlns:a16="http://schemas.microsoft.com/office/drawing/2014/main" id="{2645A1B7-8B88-4D90-983D-BAA2E9AAFFD3}"/>
              </a:ext>
            </a:extLst>
          </p:cNvPr>
          <p:cNvSpPr>
            <a:spLocks noGrp="1"/>
          </p:cNvSpPr>
          <p:nvPr>
            <p:ph idx="15"/>
          </p:nvPr>
        </p:nvSpPr>
        <p:spPr>
          <a:xfrm>
            <a:off x="6464300" y="1152001"/>
            <a:ext cx="5307700" cy="4081024"/>
          </a:xfrm>
        </p:spPr>
        <p:txBody>
          <a:bodyPr rtlCol="0"/>
          <a:lstStyle/>
          <a:p>
            <a:pPr marL="0" indent="0" rtl="0">
              <a:buNone/>
            </a:pPr>
            <a:r>
              <a:rPr lang="it-IT" sz="3600" b="1" dirty="0"/>
              <a:t>Missione</a:t>
            </a:r>
          </a:p>
          <a:p>
            <a:pPr marL="0" indent="0" rtl="0">
              <a:buNone/>
            </a:pPr>
            <a:r>
              <a:rPr lang="it-IT" sz="2800" dirty="0"/>
              <a:t>Promuovere la formazione professionale e la consulenza su misura verso persone e aziende.</a:t>
            </a:r>
          </a:p>
        </p:txBody>
      </p:sp>
      <p:grpSp>
        <p:nvGrpSpPr>
          <p:cNvPr id="46" name="Gruppo 45"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a:t>2</a:t>
            </a:fld>
            <a:endParaRPr lang="it-IT" dirty="0"/>
          </a:p>
        </p:txBody>
      </p:sp>
    </p:spTree>
    <p:extLst>
      <p:ext uri="{BB962C8B-B14F-4D97-AF65-F5344CB8AC3E}">
        <p14:creationId xmlns:p14="http://schemas.microsoft.com/office/powerpoint/2010/main" val="795754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uppo 45" hidden="1"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rtl="0"/>
              <a:t>20</a:t>
            </a:fld>
            <a:endParaRPr lang="it-IT" dirty="0"/>
          </a:p>
        </p:txBody>
      </p:sp>
      <p:pic>
        <p:nvPicPr>
          <p:cNvPr id="3" name="Immagine 2">
            <a:extLst>
              <a:ext uri="{FF2B5EF4-FFF2-40B4-BE49-F238E27FC236}">
                <a16:creationId xmlns:a16="http://schemas.microsoft.com/office/drawing/2014/main" id="{2DA03832-59E0-8B29-1764-F6CA4AFAAFDB}"/>
              </a:ext>
            </a:extLst>
          </p:cNvPr>
          <p:cNvPicPr>
            <a:picLocks noChangeAspect="1"/>
          </p:cNvPicPr>
          <p:nvPr/>
        </p:nvPicPr>
        <p:blipFill>
          <a:blip r:embed="rId3"/>
          <a:srcRect/>
          <a:stretch/>
        </p:blipFill>
        <p:spPr>
          <a:xfrm>
            <a:off x="3353401" y="0"/>
            <a:ext cx="5486400" cy="6858000"/>
          </a:xfrm>
          <a:prstGeom prst="rect">
            <a:avLst/>
          </a:prstGeom>
        </p:spPr>
      </p:pic>
    </p:spTree>
    <p:extLst>
      <p:ext uri="{BB962C8B-B14F-4D97-AF65-F5344CB8AC3E}">
        <p14:creationId xmlns:p14="http://schemas.microsoft.com/office/powerpoint/2010/main" val="3018317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uppo 45" hidden="1"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rtl="0"/>
              <a:t>21</a:t>
            </a:fld>
            <a:endParaRPr lang="it-IT" dirty="0"/>
          </a:p>
        </p:txBody>
      </p:sp>
      <p:pic>
        <p:nvPicPr>
          <p:cNvPr id="6" name="Immagine 5" descr="Immagine che contiene testo, computer, schermata, Sito Web&#10;&#10;Descrizione generata automaticamente">
            <a:extLst>
              <a:ext uri="{FF2B5EF4-FFF2-40B4-BE49-F238E27FC236}">
                <a16:creationId xmlns:a16="http://schemas.microsoft.com/office/drawing/2014/main" id="{CBEA1E92-B4CC-6CB2-7369-C5E4A30D8C7D}"/>
              </a:ext>
            </a:extLst>
          </p:cNvPr>
          <p:cNvPicPr>
            <a:picLocks noChangeAspect="1"/>
          </p:cNvPicPr>
          <p:nvPr/>
        </p:nvPicPr>
        <p:blipFill>
          <a:blip r:embed="rId3"/>
          <a:stretch>
            <a:fillRect/>
          </a:stretch>
        </p:blipFill>
        <p:spPr>
          <a:xfrm>
            <a:off x="0" y="0"/>
            <a:ext cx="12192000" cy="6756294"/>
          </a:xfrm>
          <a:prstGeom prst="rect">
            <a:avLst/>
          </a:prstGeom>
        </p:spPr>
      </p:pic>
    </p:spTree>
    <p:extLst>
      <p:ext uri="{BB962C8B-B14F-4D97-AF65-F5344CB8AC3E}">
        <p14:creationId xmlns:p14="http://schemas.microsoft.com/office/powerpoint/2010/main" val="1499246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24E6C1-B1C5-40C3-9B90-EF2666FB1C28}"/>
              </a:ext>
            </a:extLst>
          </p:cNvPr>
          <p:cNvSpPr>
            <a:spLocks noGrp="1"/>
          </p:cNvSpPr>
          <p:nvPr>
            <p:ph type="title"/>
          </p:nvPr>
        </p:nvSpPr>
        <p:spPr/>
        <p:txBody>
          <a:bodyPr rtlCol="0"/>
          <a:lstStyle/>
          <a:p>
            <a:pPr algn="ctr" rtl="0"/>
            <a:r>
              <a:rPr lang="it-IT" dirty="0"/>
              <a:t>Attività 5: Conferenza Finale e Disseminazione</a:t>
            </a:r>
          </a:p>
        </p:txBody>
      </p:sp>
      <p:sp>
        <p:nvSpPr>
          <p:cNvPr id="8" name="Segnaposto testo 7">
            <a:extLst>
              <a:ext uri="{FF2B5EF4-FFF2-40B4-BE49-F238E27FC236}">
                <a16:creationId xmlns:a16="http://schemas.microsoft.com/office/drawing/2014/main" id="{E869ACF9-B7F9-4774-B207-2EF789711513}"/>
              </a:ext>
            </a:extLst>
          </p:cNvPr>
          <p:cNvSpPr>
            <a:spLocks noGrp="1"/>
          </p:cNvSpPr>
          <p:nvPr>
            <p:ph type="body" sz="quarter" idx="27"/>
          </p:nvPr>
        </p:nvSpPr>
        <p:spPr>
          <a:xfrm>
            <a:off x="744235" y="1647240"/>
            <a:ext cx="10371783" cy="648000"/>
          </a:xfrm>
        </p:spPr>
        <p:txBody>
          <a:bodyPr rtlCol="0"/>
          <a:lstStyle/>
          <a:p>
            <a:pPr rtl="0"/>
            <a:r>
              <a:rPr lang="it-IT" dirty="0"/>
              <a:t>Attività 5</a:t>
            </a:r>
            <a:br>
              <a:rPr lang="it-IT" dirty="0"/>
            </a:br>
            <a:r>
              <a:rPr lang="it-IT" sz="1400" dirty="0">
                <a:latin typeface="+mn-lt"/>
              </a:rPr>
              <a:t>08/10/2023 – 08/12/2024</a:t>
            </a:r>
            <a:endParaRPr lang="it-IT" dirty="0">
              <a:latin typeface="+mn-lt"/>
            </a:endParaRPr>
          </a:p>
        </p:txBody>
      </p:sp>
      <p:sp>
        <p:nvSpPr>
          <p:cNvPr id="3" name="Segnaposto contenuto 2">
            <a:extLst>
              <a:ext uri="{FF2B5EF4-FFF2-40B4-BE49-F238E27FC236}">
                <a16:creationId xmlns:a16="http://schemas.microsoft.com/office/drawing/2014/main" id="{F350F641-F6F8-461C-9C2D-07E416875818}"/>
              </a:ext>
            </a:extLst>
          </p:cNvPr>
          <p:cNvSpPr>
            <a:spLocks noGrp="1"/>
          </p:cNvSpPr>
          <p:nvPr>
            <p:ph idx="1"/>
          </p:nvPr>
        </p:nvSpPr>
        <p:spPr>
          <a:xfrm>
            <a:off x="744396" y="2463936"/>
            <a:ext cx="10371622" cy="3551274"/>
          </a:xfrm>
        </p:spPr>
        <p:txBody>
          <a:bodyPr rtlCol="0"/>
          <a:lstStyle/>
          <a:p>
            <a:pPr marL="0" indent="0" rtl="0">
              <a:buNone/>
            </a:pPr>
            <a:r>
              <a:rPr lang="it-IT" b="1" dirty="0" err="1"/>
              <a:t>Leading</a:t>
            </a:r>
            <a:r>
              <a:rPr lang="it-IT" b="1" dirty="0"/>
              <a:t> partner</a:t>
            </a:r>
            <a:r>
              <a:rPr lang="it-IT" dirty="0"/>
              <a:t>: </a:t>
            </a:r>
            <a:r>
              <a:rPr lang="it-IT" dirty="0" err="1"/>
              <a:t>Synthesis</a:t>
            </a:r>
            <a:r>
              <a:rPr lang="it-IT" dirty="0"/>
              <a:t> Srl (Italia)</a:t>
            </a:r>
          </a:p>
          <a:p>
            <a:pPr marL="0" indent="0" rtl="0">
              <a:buNone/>
            </a:pPr>
            <a:r>
              <a:rPr lang="it-IT" b="1" dirty="0"/>
              <a:t>Durata</a:t>
            </a:r>
            <a:r>
              <a:rPr lang="it-IT" dirty="0"/>
              <a:t>: 08/10/2023 – 08/12/2024</a:t>
            </a:r>
          </a:p>
          <a:p>
            <a:pPr marL="0" indent="0" rtl="0">
              <a:buNone/>
            </a:pPr>
            <a:r>
              <a:rPr lang="it-IT" b="1" dirty="0"/>
              <a:t>Obiettivo: </a:t>
            </a:r>
            <a:r>
              <a:rPr lang="it-IT" dirty="0"/>
              <a:t>Diffondere i risultati del progetto e facilitare il networking tra gli stakeholder.</a:t>
            </a:r>
          </a:p>
          <a:p>
            <a:pPr marL="0" indent="0" rtl="0">
              <a:buNone/>
            </a:pPr>
            <a:r>
              <a:rPr lang="it-IT" b="1" dirty="0"/>
              <a:t>Attività principali:</a:t>
            </a:r>
          </a:p>
          <a:p>
            <a:r>
              <a:rPr lang="it-IT" dirty="0"/>
              <a:t>Organizzazione di </a:t>
            </a:r>
            <a:r>
              <a:rPr lang="it-IT" b="1" dirty="0"/>
              <a:t>una conferenza finale a Valdobbiadene </a:t>
            </a:r>
            <a:r>
              <a:rPr lang="it-IT" dirty="0"/>
              <a:t>(Italia).</a:t>
            </a:r>
          </a:p>
          <a:p>
            <a:r>
              <a:rPr lang="it-IT" dirty="0"/>
              <a:t>Presentazione dei </a:t>
            </a:r>
            <a:r>
              <a:rPr lang="it-IT" b="1" dirty="0"/>
              <a:t>risultati </a:t>
            </a:r>
            <a:r>
              <a:rPr lang="it-IT" dirty="0"/>
              <a:t>e dei </a:t>
            </a:r>
            <a:r>
              <a:rPr lang="it-IT" b="1" dirty="0"/>
              <a:t>successi </a:t>
            </a:r>
            <a:r>
              <a:rPr lang="it-IT" dirty="0"/>
              <a:t>del progetto ai partecipanti.</a:t>
            </a:r>
          </a:p>
          <a:p>
            <a:r>
              <a:rPr lang="it-IT" dirty="0"/>
              <a:t>Pubblicazione di </a:t>
            </a:r>
            <a:r>
              <a:rPr lang="it-IT" b="1" dirty="0"/>
              <a:t>3 comunicati stampa e altra documentazione di diffusione </a:t>
            </a:r>
            <a:r>
              <a:rPr lang="it-IT" dirty="0"/>
              <a:t>per assicurare la massima visibilità di progetto.</a:t>
            </a:r>
          </a:p>
        </p:txBody>
      </p:sp>
      <p:sp>
        <p:nvSpPr>
          <p:cNvPr id="4" name="Segnaposto numero diapositiva 3">
            <a:extLst>
              <a:ext uri="{FF2B5EF4-FFF2-40B4-BE49-F238E27FC236}">
                <a16:creationId xmlns:a16="http://schemas.microsoft.com/office/drawing/2014/main" id="{81B23B52-8351-4A05-ABAB-5A128EE6896F}"/>
              </a:ext>
            </a:extLst>
          </p:cNvPr>
          <p:cNvSpPr>
            <a:spLocks noGrp="1"/>
          </p:cNvSpPr>
          <p:nvPr>
            <p:ph type="sldNum" sz="quarter" idx="11"/>
          </p:nvPr>
        </p:nvSpPr>
        <p:spPr/>
        <p:txBody>
          <a:bodyPr rtlCol="0"/>
          <a:lstStyle/>
          <a:p>
            <a:pPr rtl="0"/>
            <a:fld id="{19B51A1E-902D-48AF-9020-955120F399B6}" type="slidenum">
              <a:rPr lang="it-IT" smtClean="0"/>
              <a:pPr rtl="0"/>
              <a:t>22</a:t>
            </a:fld>
            <a:endParaRPr lang="it-IT" dirty="0"/>
          </a:p>
        </p:txBody>
      </p:sp>
    </p:spTree>
    <p:extLst>
      <p:ext uri="{BB962C8B-B14F-4D97-AF65-F5344CB8AC3E}">
        <p14:creationId xmlns:p14="http://schemas.microsoft.com/office/powerpoint/2010/main" val="23629028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Segnaposto immagine 10" descr="Immagine della diapositiva di riepilogo, in alto a sinistra">
            <a:extLst>
              <a:ext uri="{FF2B5EF4-FFF2-40B4-BE49-F238E27FC236}">
                <a16:creationId xmlns:a16="http://schemas.microsoft.com/office/drawing/2014/main" id="{AD40D937-B3C8-43EA-A0D3-6CE4BF447EC0}"/>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a:stretch/>
        </p:blipFill>
        <p:spPr>
          <a:xfrm>
            <a:off x="84000" y="86714"/>
            <a:ext cx="6009285" cy="3890571"/>
          </a:xfrm>
        </p:spPr>
      </p:pic>
      <p:sp>
        <p:nvSpPr>
          <p:cNvPr id="2" name="Titolo 1">
            <a:extLst>
              <a:ext uri="{FF2B5EF4-FFF2-40B4-BE49-F238E27FC236}">
                <a16:creationId xmlns:a16="http://schemas.microsoft.com/office/drawing/2014/main" id="{98433CBA-6B58-475A-BAF2-04998BA4A545}"/>
              </a:ext>
            </a:extLst>
          </p:cNvPr>
          <p:cNvSpPr>
            <a:spLocks noGrp="1"/>
          </p:cNvSpPr>
          <p:nvPr>
            <p:ph type="ctrTitle"/>
          </p:nvPr>
        </p:nvSpPr>
        <p:spPr/>
        <p:txBody>
          <a:bodyPr rtlCol="0"/>
          <a:lstStyle/>
          <a:p>
            <a:pPr rtl="0"/>
            <a:r>
              <a:rPr lang="it-IT" sz="4200" dirty="0"/>
              <a:t>Quali risultati abbiamo ottenuto?</a:t>
            </a:r>
          </a:p>
        </p:txBody>
      </p:sp>
      <p:sp>
        <p:nvSpPr>
          <p:cNvPr id="3" name="Sottotitolo 2">
            <a:extLst>
              <a:ext uri="{FF2B5EF4-FFF2-40B4-BE49-F238E27FC236}">
                <a16:creationId xmlns:a16="http://schemas.microsoft.com/office/drawing/2014/main" id="{46542706-50AC-4B17-A704-143D94A799CD}"/>
              </a:ext>
            </a:extLst>
          </p:cNvPr>
          <p:cNvSpPr>
            <a:spLocks noGrp="1"/>
          </p:cNvSpPr>
          <p:nvPr>
            <p:ph type="subTitle" idx="1"/>
          </p:nvPr>
        </p:nvSpPr>
        <p:spPr/>
        <p:txBody>
          <a:bodyPr rtlCol="0"/>
          <a:lstStyle/>
          <a:p>
            <a:pPr rtl="0"/>
            <a:endParaRPr lang="it-IT" dirty="0"/>
          </a:p>
        </p:txBody>
      </p:sp>
      <p:sp>
        <p:nvSpPr>
          <p:cNvPr id="6" name="Segnaposto contenuto 5">
            <a:extLst>
              <a:ext uri="{FF2B5EF4-FFF2-40B4-BE49-F238E27FC236}">
                <a16:creationId xmlns:a16="http://schemas.microsoft.com/office/drawing/2014/main" id="{BC163A50-2819-40D9-A42F-D84F47928C94}"/>
              </a:ext>
            </a:extLst>
          </p:cNvPr>
          <p:cNvSpPr>
            <a:spLocks noGrp="1"/>
          </p:cNvSpPr>
          <p:nvPr>
            <p:ph idx="15"/>
          </p:nvPr>
        </p:nvSpPr>
        <p:spPr>
          <a:xfrm>
            <a:off x="6464300" y="86714"/>
            <a:ext cx="5307700" cy="5832824"/>
          </a:xfrm>
        </p:spPr>
        <p:txBody>
          <a:bodyPr rtlCol="0"/>
          <a:lstStyle/>
          <a:p>
            <a:pPr marL="0" indent="0" rtl="0">
              <a:buNone/>
            </a:pPr>
            <a:r>
              <a:rPr lang="it-IT" b="1" dirty="0"/>
              <a:t>Manuale sul Turismo Sostenibile</a:t>
            </a:r>
            <a:r>
              <a:rPr lang="it-IT" dirty="0"/>
              <a:t>: Il manuale, che include le migliori pratiche per ridurre l'impatto ambientale del turismo rurale, è stato distribuito a oltre 100 stakeholder.</a:t>
            </a:r>
          </a:p>
          <a:p>
            <a:pPr marL="0" indent="0" rtl="0">
              <a:buNone/>
            </a:pPr>
            <a:r>
              <a:rPr lang="it-IT" b="1" dirty="0"/>
              <a:t>Formazione e Sviluppo delle Capacità</a:t>
            </a:r>
            <a:r>
              <a:rPr lang="it-IT" dirty="0"/>
              <a:t>: più di 60 operatori del turismo rurale sono stati formati attraverso sessioni pilota, con oltre l'80% che ha riportato un aumento delle conoscenze e delle competenze nel turismo sostenibile. Almeno il 50% dei partecipanti sta implementando nuove pratiche ecologiche.</a:t>
            </a:r>
          </a:p>
          <a:p>
            <a:pPr marL="0" indent="0" rtl="0">
              <a:buNone/>
            </a:pPr>
            <a:r>
              <a:rPr lang="it-IT" b="1" dirty="0"/>
              <a:t>Aumento della Consapevolezza</a:t>
            </a:r>
            <a:r>
              <a:rPr lang="it-IT" dirty="0"/>
              <a:t>: Attraverso sessioni di formazione e attività di sensibilizzazione, il progetto intende aumentare la consapevolezza di oltre 500 turisti e 100 membri della comunità sull'importanza del turismo sostenibile.</a:t>
            </a:r>
          </a:p>
          <a:p>
            <a:pPr marL="0" indent="0" rtl="0">
              <a:buNone/>
            </a:pPr>
            <a:r>
              <a:rPr lang="it-IT" b="1" dirty="0"/>
              <a:t>Creazione di Reti di Turismo Sostenibile</a:t>
            </a:r>
            <a:r>
              <a:rPr lang="it-IT" dirty="0"/>
              <a:t>: Sono state create nuove reti in tutte le regioni, collegando operatori turistici con produttori locali e organizzazioni ambientali. </a:t>
            </a:r>
          </a:p>
        </p:txBody>
      </p:sp>
      <p:sp>
        <p:nvSpPr>
          <p:cNvPr id="4" name="Segnaposto numero diapositiva 3">
            <a:extLst>
              <a:ext uri="{FF2B5EF4-FFF2-40B4-BE49-F238E27FC236}">
                <a16:creationId xmlns:a16="http://schemas.microsoft.com/office/drawing/2014/main" id="{DFD249B8-A654-41FD-9724-45A3A5EE13F9}"/>
              </a:ext>
            </a:extLst>
          </p:cNvPr>
          <p:cNvSpPr>
            <a:spLocks noGrp="1"/>
          </p:cNvSpPr>
          <p:nvPr>
            <p:ph type="sldNum" sz="quarter" idx="14"/>
          </p:nvPr>
        </p:nvSpPr>
        <p:spPr/>
        <p:txBody>
          <a:bodyPr rtlCol="0"/>
          <a:lstStyle/>
          <a:p>
            <a:pPr rtl="0"/>
            <a:fld id="{19B51A1E-902D-48AF-9020-955120F399B6}" type="slidenum">
              <a:rPr lang="it-IT" smtClean="0"/>
              <a:pPr rtl="0"/>
              <a:t>23</a:t>
            </a:fld>
            <a:endParaRPr lang="it-IT" dirty="0"/>
          </a:p>
        </p:txBody>
      </p:sp>
    </p:spTree>
    <p:extLst>
      <p:ext uri="{BB962C8B-B14F-4D97-AF65-F5344CB8AC3E}">
        <p14:creationId xmlns:p14="http://schemas.microsoft.com/office/powerpoint/2010/main" val="86715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Segnaposto immagine 10" descr="Immagine della diapositiva di riepilogo, in alto a sinistra">
            <a:extLst>
              <a:ext uri="{FF2B5EF4-FFF2-40B4-BE49-F238E27FC236}">
                <a16:creationId xmlns:a16="http://schemas.microsoft.com/office/drawing/2014/main" id="{AD40D937-B3C8-43EA-A0D3-6CE4BF447EC0}"/>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a:stretch/>
        </p:blipFill>
        <p:spPr>
          <a:xfrm>
            <a:off x="84000" y="86714"/>
            <a:ext cx="6009285" cy="3890571"/>
          </a:xfrm>
        </p:spPr>
      </p:pic>
      <p:sp>
        <p:nvSpPr>
          <p:cNvPr id="2" name="Titolo 1">
            <a:extLst>
              <a:ext uri="{FF2B5EF4-FFF2-40B4-BE49-F238E27FC236}">
                <a16:creationId xmlns:a16="http://schemas.microsoft.com/office/drawing/2014/main" id="{98433CBA-6B58-475A-BAF2-04998BA4A545}"/>
              </a:ext>
            </a:extLst>
          </p:cNvPr>
          <p:cNvSpPr>
            <a:spLocks noGrp="1"/>
          </p:cNvSpPr>
          <p:nvPr>
            <p:ph type="ctrTitle"/>
          </p:nvPr>
        </p:nvSpPr>
        <p:spPr/>
        <p:txBody>
          <a:bodyPr rtlCol="0"/>
          <a:lstStyle/>
          <a:p>
            <a:pPr rtl="0"/>
            <a:r>
              <a:rPr lang="it-IT" sz="4200" dirty="0"/>
              <a:t>Alcune osservazioni</a:t>
            </a:r>
          </a:p>
        </p:txBody>
      </p:sp>
      <p:sp>
        <p:nvSpPr>
          <p:cNvPr id="3" name="Sottotitolo 2">
            <a:extLst>
              <a:ext uri="{FF2B5EF4-FFF2-40B4-BE49-F238E27FC236}">
                <a16:creationId xmlns:a16="http://schemas.microsoft.com/office/drawing/2014/main" id="{46542706-50AC-4B17-A704-143D94A799CD}"/>
              </a:ext>
            </a:extLst>
          </p:cNvPr>
          <p:cNvSpPr>
            <a:spLocks noGrp="1"/>
          </p:cNvSpPr>
          <p:nvPr>
            <p:ph type="subTitle" idx="1"/>
          </p:nvPr>
        </p:nvSpPr>
        <p:spPr/>
        <p:txBody>
          <a:bodyPr rtlCol="0"/>
          <a:lstStyle/>
          <a:p>
            <a:pPr rtl="0"/>
            <a:endParaRPr lang="it-IT" dirty="0"/>
          </a:p>
        </p:txBody>
      </p:sp>
      <p:sp>
        <p:nvSpPr>
          <p:cNvPr id="6" name="Segnaposto contenuto 5">
            <a:extLst>
              <a:ext uri="{FF2B5EF4-FFF2-40B4-BE49-F238E27FC236}">
                <a16:creationId xmlns:a16="http://schemas.microsoft.com/office/drawing/2014/main" id="{BC163A50-2819-40D9-A42F-D84F47928C94}"/>
              </a:ext>
            </a:extLst>
          </p:cNvPr>
          <p:cNvSpPr>
            <a:spLocks noGrp="1"/>
          </p:cNvSpPr>
          <p:nvPr>
            <p:ph idx="15"/>
          </p:nvPr>
        </p:nvSpPr>
        <p:spPr>
          <a:xfrm>
            <a:off x="6464300" y="86714"/>
            <a:ext cx="5307700" cy="5745286"/>
          </a:xfrm>
        </p:spPr>
        <p:txBody>
          <a:bodyPr rtlCol="0"/>
          <a:lstStyle/>
          <a:p>
            <a:pPr marL="0" indent="0">
              <a:buNone/>
            </a:pPr>
            <a:r>
              <a:rPr lang="it-IT" b="1" dirty="0"/>
              <a:t>Differenze Culturali e Regionali</a:t>
            </a:r>
            <a:r>
              <a:rPr lang="it-IT" dirty="0"/>
              <a:t>: Ogni regione ha presentato sfide uniche, richiedendo soluzioni localizzate per l'implementazione di pratiche sostenibili. La flessibilità nell'adattare i materiali e i metodi di formazione alle esigenze locali è stata cruciale per il successo del progetto.</a:t>
            </a:r>
          </a:p>
          <a:p>
            <a:pPr marL="0" indent="0">
              <a:buNone/>
            </a:pPr>
            <a:r>
              <a:rPr lang="it-IT" b="1" dirty="0"/>
              <a:t>Coinvolgimento degli Stakeholder</a:t>
            </a:r>
            <a:r>
              <a:rPr lang="it-IT" dirty="0"/>
              <a:t>: Alcune regioni inizialmente erano riluttanti ad adottare nuove pratiche. Dimostrare i benefici finanziari della sostenibilità ha aiutato a coinvolgere le imprese locali.</a:t>
            </a:r>
          </a:p>
          <a:p>
            <a:pPr marL="0" indent="0">
              <a:buNone/>
            </a:pPr>
            <a:r>
              <a:rPr lang="it-IT" b="1" dirty="0"/>
              <a:t>Gestione della Collaborazione Transnazionale</a:t>
            </a:r>
            <a:r>
              <a:rPr lang="it-IT" dirty="0"/>
              <a:t>: Coordinare le attività in quattro paesi è stato logisticamente complesso. La comunicazione regolare e un piano di gestione del progetto ben strutturato hanno contribuito a mitigare queste sfide.</a:t>
            </a:r>
          </a:p>
          <a:p>
            <a:pPr marL="0" indent="0">
              <a:buNone/>
            </a:pPr>
            <a:r>
              <a:rPr lang="it-IT" b="1" dirty="0"/>
              <a:t>Sostenibilità Oltre il Progetto</a:t>
            </a:r>
            <a:r>
              <a:rPr lang="it-IT" dirty="0"/>
              <a:t>: l’auspicio è che i risultati possano continuare anche oltre il progetto. Per questo abbiamo presentato nel mese di ottobre 2024 un altro progetto ERASMUS KA220 (</a:t>
            </a:r>
            <a:r>
              <a:rPr lang="it-IT" dirty="0" err="1"/>
              <a:t>Cooperation</a:t>
            </a:r>
            <a:r>
              <a:rPr lang="it-IT" dirty="0"/>
              <a:t> Partnership), che ci vede quasi tutti coinvolti.</a:t>
            </a:r>
          </a:p>
        </p:txBody>
      </p:sp>
      <p:sp>
        <p:nvSpPr>
          <p:cNvPr id="4" name="Segnaposto numero diapositiva 3">
            <a:extLst>
              <a:ext uri="{FF2B5EF4-FFF2-40B4-BE49-F238E27FC236}">
                <a16:creationId xmlns:a16="http://schemas.microsoft.com/office/drawing/2014/main" id="{DFD249B8-A654-41FD-9724-45A3A5EE13F9}"/>
              </a:ext>
            </a:extLst>
          </p:cNvPr>
          <p:cNvSpPr>
            <a:spLocks noGrp="1"/>
          </p:cNvSpPr>
          <p:nvPr>
            <p:ph type="sldNum" sz="quarter" idx="14"/>
          </p:nvPr>
        </p:nvSpPr>
        <p:spPr/>
        <p:txBody>
          <a:bodyPr rtlCol="0"/>
          <a:lstStyle/>
          <a:p>
            <a:pPr rtl="0"/>
            <a:fld id="{19B51A1E-902D-48AF-9020-955120F399B6}" type="slidenum">
              <a:rPr lang="it-IT" smtClean="0"/>
              <a:pPr rtl="0"/>
              <a:t>24</a:t>
            </a:fld>
            <a:endParaRPr lang="it-IT" dirty="0"/>
          </a:p>
        </p:txBody>
      </p:sp>
    </p:spTree>
    <p:extLst>
      <p:ext uri="{BB962C8B-B14F-4D97-AF65-F5344CB8AC3E}">
        <p14:creationId xmlns:p14="http://schemas.microsoft.com/office/powerpoint/2010/main" val="3092172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Segnaposto immagine 7" descr="Foglie ambientali">
            <a:extLst>
              <a:ext uri="{FF2B5EF4-FFF2-40B4-BE49-F238E27FC236}">
                <a16:creationId xmlns:a16="http://schemas.microsoft.com/office/drawing/2014/main" id="{C6EF0DE7-33B5-D141-BBF6-CAB5BBE6411B}"/>
              </a:ext>
            </a:extLst>
          </p:cNvPr>
          <p:cNvPicPr>
            <a:picLocks noGrp="1" noChangeAspect="1"/>
          </p:cNvPicPr>
          <p:nvPr>
            <p:ph type="pic" sz="quarter" idx="12"/>
          </p:nvPr>
        </p:nvPicPr>
        <p:blipFill>
          <a:blip r:embed="rId2"/>
          <a:srcRect l="11" r="11"/>
          <a:stretch>
            <a:fillRect/>
          </a:stretch>
        </p:blipFill>
        <p:spPr/>
      </p:pic>
      <p:sp>
        <p:nvSpPr>
          <p:cNvPr id="3" name="Titolo 2">
            <a:extLst>
              <a:ext uri="{FF2B5EF4-FFF2-40B4-BE49-F238E27FC236}">
                <a16:creationId xmlns:a16="http://schemas.microsoft.com/office/drawing/2014/main" id="{EBDC24D3-EEF0-4B69-A174-E4DFF7884894}"/>
              </a:ext>
            </a:extLst>
          </p:cNvPr>
          <p:cNvSpPr>
            <a:spLocks noGrp="1"/>
          </p:cNvSpPr>
          <p:nvPr>
            <p:ph type="ctrTitle"/>
          </p:nvPr>
        </p:nvSpPr>
        <p:spPr/>
        <p:txBody>
          <a:bodyPr rtlCol="0"/>
          <a:lstStyle/>
          <a:p>
            <a:pPr rtl="0"/>
            <a:r>
              <a:rPr lang="it-IT" dirty="0"/>
              <a:t>Grazie</a:t>
            </a:r>
          </a:p>
        </p:txBody>
      </p:sp>
      <p:cxnSp>
        <p:nvCxnSpPr>
          <p:cNvPr id="5" name="Connettore diritto 4" descr="Linea di divisione">
            <a:extLst>
              <a:ext uri="{FF2B5EF4-FFF2-40B4-BE49-F238E27FC236}">
                <a16:creationId xmlns:a16="http://schemas.microsoft.com/office/drawing/2014/main" id="{FE07C9EC-5158-440C-995A-EAC50D3E05DA}"/>
              </a:ext>
              <a:ext uri="{C183D7F6-B498-43B3-948B-1728B52AA6E4}">
                <adec:decorative xmlns:adec="http://schemas.microsoft.com/office/drawing/2017/decorative"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ottotitolo 6">
            <a:extLst>
              <a:ext uri="{FF2B5EF4-FFF2-40B4-BE49-F238E27FC236}">
                <a16:creationId xmlns:a16="http://schemas.microsoft.com/office/drawing/2014/main" id="{ACCCCDAD-0E0B-437F-8CAA-0536470B2E2F}"/>
              </a:ext>
            </a:extLst>
          </p:cNvPr>
          <p:cNvSpPr>
            <a:spLocks noGrp="1"/>
          </p:cNvSpPr>
          <p:nvPr>
            <p:ph type="subTitle" idx="1"/>
          </p:nvPr>
        </p:nvSpPr>
        <p:spPr/>
        <p:txBody>
          <a:bodyPr rtlCol="0"/>
          <a:lstStyle/>
          <a:p>
            <a:pPr rtl="0"/>
            <a:r>
              <a:rPr lang="it-IT" sz="2100" dirty="0" err="1"/>
              <a:t>Synthesis</a:t>
            </a:r>
            <a:r>
              <a:rPr lang="it-IT" sz="2100" dirty="0"/>
              <a:t> Srl</a:t>
            </a:r>
          </a:p>
        </p:txBody>
      </p:sp>
      <p:pic>
        <p:nvPicPr>
          <p:cNvPr id="13" name="Elemento grafico 12" descr="Utente" title="Icona - Nome relatore">
            <a:extLst>
              <a:ext uri="{FF2B5EF4-FFF2-40B4-BE49-F238E27FC236}">
                <a16:creationId xmlns:a16="http://schemas.microsoft.com/office/drawing/2014/main" id="{708AF784-88DE-4E89-A28B-BECD54FC11CC}"/>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84624" y="3886690"/>
            <a:ext cx="164463" cy="164463"/>
          </a:xfrm>
          <a:prstGeom prst="rect">
            <a:avLst/>
          </a:prstGeom>
        </p:spPr>
      </p:pic>
      <p:sp>
        <p:nvSpPr>
          <p:cNvPr id="9" name="Segnaposto testo 8">
            <a:extLst>
              <a:ext uri="{FF2B5EF4-FFF2-40B4-BE49-F238E27FC236}">
                <a16:creationId xmlns:a16="http://schemas.microsoft.com/office/drawing/2014/main" id="{650F9D0C-7F14-4B83-A0A3-5710128C815A}"/>
              </a:ext>
            </a:extLst>
          </p:cNvPr>
          <p:cNvSpPr>
            <a:spLocks noGrp="1"/>
          </p:cNvSpPr>
          <p:nvPr>
            <p:ph type="body" sz="quarter" idx="13"/>
          </p:nvPr>
        </p:nvSpPr>
        <p:spPr/>
        <p:txBody>
          <a:bodyPr rtlCol="0"/>
          <a:lstStyle/>
          <a:p>
            <a:pPr rtl="0"/>
            <a:r>
              <a:rPr lang="it-IT" dirty="0"/>
              <a:t>049 807 8751</a:t>
            </a:r>
          </a:p>
        </p:txBody>
      </p:sp>
      <p:pic>
        <p:nvPicPr>
          <p:cNvPr id="15" name="Elemento grafico 14" descr="Smartphone" title="Icona - Numero di telefono del relatore">
            <a:extLst>
              <a:ext uri="{FF2B5EF4-FFF2-40B4-BE49-F238E27FC236}">
                <a16:creationId xmlns:a16="http://schemas.microsoft.com/office/drawing/2014/main" id="{E276E47B-4C08-4FEC-AAE8-3DCCBA7EE72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284624" y="4196776"/>
            <a:ext cx="164463" cy="164463"/>
          </a:xfrm>
          <a:prstGeom prst="rect">
            <a:avLst/>
          </a:prstGeom>
        </p:spPr>
      </p:pic>
      <p:sp>
        <p:nvSpPr>
          <p:cNvPr id="10" name="Segnaposto testo 9">
            <a:extLst>
              <a:ext uri="{FF2B5EF4-FFF2-40B4-BE49-F238E27FC236}">
                <a16:creationId xmlns:a16="http://schemas.microsoft.com/office/drawing/2014/main" id="{2EF9E03C-A81E-4083-9F20-EF8FFAF5914D}"/>
              </a:ext>
            </a:extLst>
          </p:cNvPr>
          <p:cNvSpPr>
            <a:spLocks noGrp="1"/>
          </p:cNvSpPr>
          <p:nvPr>
            <p:ph type="body" sz="quarter" idx="14"/>
          </p:nvPr>
        </p:nvSpPr>
        <p:spPr/>
        <p:txBody>
          <a:bodyPr rtlCol="0"/>
          <a:lstStyle/>
          <a:p>
            <a:pPr rtl="0"/>
            <a:r>
              <a:rPr lang="it-IT" dirty="0"/>
              <a:t>progettazione@synthesis-srl.com</a:t>
            </a:r>
          </a:p>
        </p:txBody>
      </p:sp>
      <p:pic>
        <p:nvPicPr>
          <p:cNvPr id="14" name="Elemento grafico 13" descr="Busta" title="Icona - Posta elettronica del relatore">
            <a:extLst>
              <a:ext uri="{FF2B5EF4-FFF2-40B4-BE49-F238E27FC236}">
                <a16:creationId xmlns:a16="http://schemas.microsoft.com/office/drawing/2014/main" id="{4F2D4997-93AD-4A62-8488-4572923DB817}"/>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284624" y="4530964"/>
            <a:ext cx="164463" cy="164463"/>
          </a:xfrm>
          <a:prstGeom prst="rect">
            <a:avLst/>
          </a:prstGeom>
        </p:spPr>
      </p:pic>
      <p:sp>
        <p:nvSpPr>
          <p:cNvPr id="26" name="Segnaposto testo 25">
            <a:extLst>
              <a:ext uri="{FF2B5EF4-FFF2-40B4-BE49-F238E27FC236}">
                <a16:creationId xmlns:a16="http://schemas.microsoft.com/office/drawing/2014/main" id="{88557579-7DEF-FF4C-AD37-0E81A6BB3B75}"/>
              </a:ext>
            </a:extLst>
          </p:cNvPr>
          <p:cNvSpPr>
            <a:spLocks noGrp="1"/>
          </p:cNvSpPr>
          <p:nvPr>
            <p:ph type="body" sz="quarter" idx="16"/>
          </p:nvPr>
        </p:nvSpPr>
        <p:spPr/>
        <p:txBody>
          <a:bodyPr rtlCol="0"/>
          <a:lstStyle/>
          <a:p>
            <a:pPr rtl="0"/>
            <a:r>
              <a:rPr lang="it-IT" dirty="0">
                <a:hlinkClick r:id="rId9"/>
              </a:rPr>
              <a:t>https://www.synthesis-srl.com/</a:t>
            </a:r>
            <a:r>
              <a:rPr lang="it-IT" dirty="0"/>
              <a:t> </a:t>
            </a:r>
          </a:p>
        </p:txBody>
      </p:sp>
      <p:pic>
        <p:nvPicPr>
          <p:cNvPr id="30" name="Elemento grafico 29" descr="Mondo">
            <a:extLst>
              <a:ext uri="{FF2B5EF4-FFF2-40B4-BE49-F238E27FC236}">
                <a16:creationId xmlns:a16="http://schemas.microsoft.com/office/drawing/2014/main" id="{07973E30-0C12-8442-90B5-47D1C45545A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78999" y="4843614"/>
            <a:ext cx="170088" cy="170088"/>
          </a:xfrm>
          <a:prstGeom prst="rect">
            <a:avLst/>
          </a:prstGeom>
        </p:spPr>
      </p:pic>
      <p:pic>
        <p:nvPicPr>
          <p:cNvPr id="18" name="Immagine 17" descr="Immagine che contiene Elementi grafici, Danza, Carattere&#10;&#10;Descrizione generata automaticamente">
            <a:extLst>
              <a:ext uri="{FF2B5EF4-FFF2-40B4-BE49-F238E27FC236}">
                <a16:creationId xmlns:a16="http://schemas.microsoft.com/office/drawing/2014/main" id="{CB8F97AA-2D36-5954-6560-008975DAA1D8}"/>
              </a:ext>
            </a:extLst>
          </p:cNvPr>
          <p:cNvPicPr>
            <a:picLocks noChangeAspect="1"/>
          </p:cNvPicPr>
          <p:nvPr/>
        </p:nvPicPr>
        <p:blipFill>
          <a:blip r:embed="rId12"/>
          <a:stretch>
            <a:fillRect/>
          </a:stretch>
        </p:blipFill>
        <p:spPr>
          <a:xfrm>
            <a:off x="8089674" y="2335310"/>
            <a:ext cx="1295158" cy="1253823"/>
          </a:xfrm>
          <a:prstGeom prst="rect">
            <a:avLst/>
          </a:prstGeom>
        </p:spPr>
      </p:pic>
    </p:spTree>
    <p:extLst>
      <p:ext uri="{BB962C8B-B14F-4D97-AF65-F5344CB8AC3E}">
        <p14:creationId xmlns:p14="http://schemas.microsoft.com/office/powerpoint/2010/main" val="2490148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B1D87D-E475-451A-B36C-E4A4F63609C1}"/>
              </a:ext>
            </a:extLst>
          </p:cNvPr>
          <p:cNvSpPr>
            <a:spLocks noGrp="1"/>
          </p:cNvSpPr>
          <p:nvPr>
            <p:ph type="ctrTitle"/>
          </p:nvPr>
        </p:nvSpPr>
        <p:spPr>
          <a:xfrm>
            <a:off x="84000" y="84658"/>
            <a:ext cx="6012000" cy="1881794"/>
          </a:xfrm>
          <a:solidFill>
            <a:schemeClr val="bg1"/>
          </a:solidFill>
        </p:spPr>
        <p:txBody>
          <a:bodyPr rtlCol="0"/>
          <a:lstStyle/>
          <a:p>
            <a:pPr rtl="0"/>
            <a:r>
              <a:rPr lang="it-IT" sz="4000" dirty="0">
                <a:solidFill>
                  <a:schemeClr val="tx1"/>
                </a:solidFill>
              </a:rPr>
              <a:t>Che Cos’è il Programma Erasmus+?</a:t>
            </a:r>
          </a:p>
        </p:txBody>
      </p:sp>
      <p:sp>
        <p:nvSpPr>
          <p:cNvPr id="3" name="Sottotitolo 2">
            <a:extLst>
              <a:ext uri="{FF2B5EF4-FFF2-40B4-BE49-F238E27FC236}">
                <a16:creationId xmlns:a16="http://schemas.microsoft.com/office/drawing/2014/main" id="{D56BE522-961D-4737-9715-127DB8A86EB2}"/>
              </a:ext>
            </a:extLst>
          </p:cNvPr>
          <p:cNvSpPr>
            <a:spLocks noGrp="1"/>
          </p:cNvSpPr>
          <p:nvPr>
            <p:ph type="subTitle" idx="1"/>
          </p:nvPr>
        </p:nvSpPr>
        <p:spPr>
          <a:xfrm>
            <a:off x="84000" y="2048222"/>
            <a:ext cx="6012000" cy="4725122"/>
          </a:xfrm>
          <a:solidFill>
            <a:schemeClr val="bg1"/>
          </a:solidFill>
        </p:spPr>
        <p:txBody>
          <a:bodyPr rtlCol="0"/>
          <a:lstStyle/>
          <a:p>
            <a:pPr rtl="0"/>
            <a:r>
              <a:rPr lang="it-IT" dirty="0">
                <a:solidFill>
                  <a:schemeClr val="tx1"/>
                </a:solidFill>
              </a:rPr>
              <a:t>	</a:t>
            </a:r>
            <a:endParaRPr lang="it-IT" sz="2000" dirty="0">
              <a:solidFill>
                <a:schemeClr val="tx1"/>
              </a:solidFill>
            </a:endParaRPr>
          </a:p>
          <a:p>
            <a:pPr rtl="0"/>
            <a:r>
              <a:rPr lang="it-IT" sz="2000" dirty="0">
                <a:solidFill>
                  <a:schemeClr val="tx1"/>
                </a:solidFill>
              </a:rPr>
              <a:t> </a:t>
            </a:r>
            <a:r>
              <a:rPr lang="it-IT" sz="2800" b="1" dirty="0">
                <a:solidFill>
                  <a:schemeClr val="tx1"/>
                </a:solidFill>
              </a:rPr>
              <a:t>Erasmus+</a:t>
            </a:r>
            <a:r>
              <a:rPr lang="it-IT" sz="2800" dirty="0">
                <a:solidFill>
                  <a:schemeClr val="tx1"/>
                </a:solidFill>
              </a:rPr>
              <a:t> è il programma dell'Unione Europea che sostiene </a:t>
            </a:r>
            <a:r>
              <a:rPr lang="it-IT" sz="2800" b="1" dirty="0">
                <a:solidFill>
                  <a:schemeClr val="tx1"/>
                </a:solidFill>
              </a:rPr>
              <a:t>l'istruzione, la formazione, la gioventù e lo sport</a:t>
            </a:r>
            <a:r>
              <a:rPr lang="it-IT" sz="2800" dirty="0">
                <a:solidFill>
                  <a:schemeClr val="tx1"/>
                </a:solidFill>
              </a:rPr>
              <a:t> in Europa.</a:t>
            </a:r>
          </a:p>
          <a:p>
            <a:pPr rtl="0"/>
            <a:r>
              <a:rPr lang="it-IT" sz="2800" dirty="0">
                <a:solidFill>
                  <a:schemeClr val="tx1"/>
                </a:solidFill>
              </a:rPr>
              <a:t>	</a:t>
            </a:r>
            <a:r>
              <a:rPr lang="it-IT" sz="2800" b="1" dirty="0">
                <a:solidFill>
                  <a:schemeClr val="tx1"/>
                </a:solidFill>
              </a:rPr>
              <a:t>Beneficiari: </a:t>
            </a:r>
            <a:r>
              <a:rPr lang="it-IT" sz="2800" dirty="0">
                <a:solidFill>
                  <a:schemeClr val="tx1"/>
                </a:solidFill>
              </a:rPr>
              <a:t>Studenti, insegnanti, formatori, istituzioni educative, enti pubblici e organizzazioni non profit.</a:t>
            </a:r>
          </a:p>
        </p:txBody>
      </p:sp>
      <p:sp>
        <p:nvSpPr>
          <p:cNvPr id="6" name="Segnaposto contenuto 5">
            <a:extLst>
              <a:ext uri="{FF2B5EF4-FFF2-40B4-BE49-F238E27FC236}">
                <a16:creationId xmlns:a16="http://schemas.microsoft.com/office/drawing/2014/main" id="{2645A1B7-8B88-4D90-983D-BAA2E9AAFFD3}"/>
              </a:ext>
            </a:extLst>
          </p:cNvPr>
          <p:cNvSpPr>
            <a:spLocks noGrp="1"/>
          </p:cNvSpPr>
          <p:nvPr>
            <p:ph idx="15"/>
          </p:nvPr>
        </p:nvSpPr>
        <p:spPr>
          <a:xfrm>
            <a:off x="5997677" y="157316"/>
            <a:ext cx="5930692" cy="5761273"/>
          </a:xfrm>
          <a:solidFill>
            <a:srgbClr val="002060"/>
          </a:solidFill>
        </p:spPr>
        <p:txBody>
          <a:bodyPr rtlCol="0"/>
          <a:lstStyle/>
          <a:p>
            <a:pPr marL="0" indent="0" algn="ctr" rtl="0">
              <a:buNone/>
            </a:pPr>
            <a:r>
              <a:rPr lang="it-IT" sz="3600" b="1" dirty="0">
                <a:solidFill>
                  <a:schemeClr val="bg1"/>
                </a:solidFill>
              </a:rPr>
              <a:t>Obiettivo principale</a:t>
            </a:r>
            <a:endParaRPr lang="it-IT" sz="2800" b="1" dirty="0">
              <a:solidFill>
                <a:schemeClr val="bg1"/>
              </a:solidFill>
            </a:endParaRPr>
          </a:p>
          <a:p>
            <a:pPr marL="0" indent="0" algn="ctr" rtl="0">
              <a:buNone/>
            </a:pPr>
            <a:r>
              <a:rPr lang="it-IT" sz="2000" dirty="0">
                <a:solidFill>
                  <a:schemeClr val="bg1"/>
                </a:solidFill>
              </a:rPr>
              <a:t>Offrire opportunità per </a:t>
            </a:r>
            <a:r>
              <a:rPr lang="it-IT" sz="2000" b="1" dirty="0">
                <a:solidFill>
                  <a:schemeClr val="bg1"/>
                </a:solidFill>
              </a:rPr>
              <a:t>l'acquisizione di competenze, la promozione dell'occupabilità e la cooperazione </a:t>
            </a:r>
            <a:r>
              <a:rPr lang="it-IT" sz="2000" dirty="0">
                <a:solidFill>
                  <a:schemeClr val="bg1"/>
                </a:solidFill>
              </a:rPr>
              <a:t>tra organizzazioni educative e formative in Europa.</a:t>
            </a:r>
          </a:p>
          <a:p>
            <a:pPr marL="0" indent="0" rtl="0">
              <a:buNone/>
            </a:pPr>
            <a:endParaRPr lang="it-IT" sz="2000" dirty="0">
              <a:solidFill>
                <a:schemeClr val="bg1"/>
              </a:solidFill>
            </a:endParaRPr>
          </a:p>
          <a:p>
            <a:pPr marL="0" indent="0" rtl="0">
              <a:buNone/>
            </a:pPr>
            <a:endParaRPr lang="it-IT" sz="2000" dirty="0">
              <a:solidFill>
                <a:schemeClr val="bg1"/>
              </a:solidFill>
            </a:endParaRPr>
          </a:p>
        </p:txBody>
      </p:sp>
      <p:grpSp>
        <p:nvGrpSpPr>
          <p:cNvPr id="46" name="Gruppo 45" hidden="1"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rtl="0"/>
              <a:t>3</a:t>
            </a:fld>
            <a:endParaRPr lang="it-IT" dirty="0"/>
          </a:p>
        </p:txBody>
      </p:sp>
      <p:pic>
        <p:nvPicPr>
          <p:cNvPr id="3074" name="Picture 2" descr="What are the Erasmus Program and the Erasmus+?">
            <a:extLst>
              <a:ext uri="{FF2B5EF4-FFF2-40B4-BE49-F238E27FC236}">
                <a16:creationId xmlns:a16="http://schemas.microsoft.com/office/drawing/2014/main" id="{1FF1BE72-1013-0255-5BAC-8423584FD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4279" y="1087649"/>
            <a:ext cx="2973960" cy="1982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864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CB1D87D-E475-451A-B36C-E4A4F63609C1}"/>
              </a:ext>
            </a:extLst>
          </p:cNvPr>
          <p:cNvSpPr>
            <a:spLocks noGrp="1"/>
          </p:cNvSpPr>
          <p:nvPr>
            <p:ph type="ctrTitle"/>
          </p:nvPr>
        </p:nvSpPr>
        <p:spPr>
          <a:xfrm>
            <a:off x="2428132" y="455595"/>
            <a:ext cx="7331390" cy="1437608"/>
          </a:xfrm>
          <a:solidFill>
            <a:schemeClr val="bg1"/>
          </a:solidFill>
        </p:spPr>
        <p:txBody>
          <a:bodyPr rtlCol="0"/>
          <a:lstStyle/>
          <a:p>
            <a:pPr algn="ctr" rtl="0"/>
            <a:r>
              <a:rPr lang="it-IT" sz="4000" dirty="0">
                <a:solidFill>
                  <a:schemeClr val="tx1"/>
                </a:solidFill>
              </a:rPr>
              <a:t>Small-Scale Partnerships </a:t>
            </a:r>
            <a:br>
              <a:rPr lang="it-IT" sz="4000" dirty="0">
                <a:solidFill>
                  <a:schemeClr val="tx1"/>
                </a:solidFill>
              </a:rPr>
            </a:br>
            <a:r>
              <a:rPr lang="it-IT" sz="4000" dirty="0">
                <a:solidFill>
                  <a:schemeClr val="tx1"/>
                </a:solidFill>
              </a:rPr>
              <a:t>(Partenariati su Piccola Scala)</a:t>
            </a:r>
          </a:p>
        </p:txBody>
      </p:sp>
      <p:sp>
        <p:nvSpPr>
          <p:cNvPr id="3" name="Sottotitolo 2">
            <a:extLst>
              <a:ext uri="{FF2B5EF4-FFF2-40B4-BE49-F238E27FC236}">
                <a16:creationId xmlns:a16="http://schemas.microsoft.com/office/drawing/2014/main" id="{D56BE522-961D-4737-9715-127DB8A86EB2}"/>
              </a:ext>
            </a:extLst>
          </p:cNvPr>
          <p:cNvSpPr>
            <a:spLocks noGrp="1"/>
          </p:cNvSpPr>
          <p:nvPr>
            <p:ph type="subTitle" idx="1"/>
          </p:nvPr>
        </p:nvSpPr>
        <p:spPr>
          <a:xfrm>
            <a:off x="194379" y="1736180"/>
            <a:ext cx="11733990" cy="4256016"/>
          </a:xfrm>
          <a:solidFill>
            <a:schemeClr val="bg1"/>
          </a:solidFill>
        </p:spPr>
        <p:txBody>
          <a:bodyPr rtlCol="0"/>
          <a:lstStyle/>
          <a:p>
            <a:pPr algn="ctr" rtl="0"/>
            <a:r>
              <a:rPr lang="it-IT" sz="1800" b="1" dirty="0">
                <a:solidFill>
                  <a:schemeClr val="tx1"/>
                </a:solidFill>
              </a:rPr>
              <a:t>Obiettivo dell'Azione</a:t>
            </a:r>
            <a:r>
              <a:rPr lang="it-IT" sz="1800" dirty="0">
                <a:solidFill>
                  <a:schemeClr val="tx1"/>
                </a:solidFill>
              </a:rPr>
              <a:t>: Le Small-Scale Partnerships sono progettate per promuovere l'accesso al programma Erasmus+ a </a:t>
            </a:r>
            <a:r>
              <a:rPr lang="it-IT" sz="1800" b="1" dirty="0">
                <a:solidFill>
                  <a:schemeClr val="tx1"/>
                </a:solidFill>
              </a:rPr>
              <a:t>organizzazioni di piccole dimensioni </a:t>
            </a:r>
            <a:r>
              <a:rPr lang="it-IT" sz="1800" dirty="0">
                <a:solidFill>
                  <a:schemeClr val="tx1"/>
                </a:solidFill>
              </a:rPr>
              <a:t>o </a:t>
            </a:r>
            <a:r>
              <a:rPr lang="it-IT" sz="1800" b="1" dirty="0">
                <a:solidFill>
                  <a:schemeClr val="tx1"/>
                </a:solidFill>
              </a:rPr>
              <a:t>con poca esperienza </a:t>
            </a:r>
            <a:r>
              <a:rPr lang="it-IT" sz="1800" dirty="0">
                <a:solidFill>
                  <a:schemeClr val="tx1"/>
                </a:solidFill>
              </a:rPr>
              <a:t>nei progetti europei.</a:t>
            </a:r>
          </a:p>
          <a:p>
            <a:pPr algn="ctr" rtl="0"/>
            <a:r>
              <a:rPr lang="it-IT" sz="1800" u="sng" dirty="0">
                <a:solidFill>
                  <a:schemeClr val="tx1"/>
                </a:solidFill>
              </a:rPr>
              <a:t>Caratteristiche principali:</a:t>
            </a:r>
          </a:p>
          <a:p>
            <a:pPr algn="ctr" rtl="0"/>
            <a:r>
              <a:rPr lang="it-IT" sz="1800" dirty="0">
                <a:solidFill>
                  <a:schemeClr val="tx1"/>
                </a:solidFill>
              </a:rPr>
              <a:t>o	</a:t>
            </a:r>
            <a:r>
              <a:rPr lang="it-IT" sz="1800" b="1" dirty="0">
                <a:solidFill>
                  <a:schemeClr val="tx1"/>
                </a:solidFill>
              </a:rPr>
              <a:t>Semplicità:</a:t>
            </a:r>
            <a:r>
              <a:rPr lang="it-IT" sz="1800" dirty="0">
                <a:solidFill>
                  <a:schemeClr val="tx1"/>
                </a:solidFill>
              </a:rPr>
              <a:t> Procedure di candidatura, budget e meccanismi di gestione semplificata rispetto ai partenariati più grandi.</a:t>
            </a:r>
          </a:p>
          <a:p>
            <a:pPr algn="ctr" rtl="0"/>
            <a:r>
              <a:rPr lang="it-IT" sz="1800" dirty="0">
                <a:solidFill>
                  <a:schemeClr val="tx1"/>
                </a:solidFill>
              </a:rPr>
              <a:t>o	</a:t>
            </a:r>
            <a:r>
              <a:rPr lang="it-IT" sz="1800" b="1" dirty="0">
                <a:solidFill>
                  <a:schemeClr val="tx1"/>
                </a:solidFill>
              </a:rPr>
              <a:t>Flessibilità</a:t>
            </a:r>
            <a:r>
              <a:rPr lang="it-IT" sz="1800" dirty="0">
                <a:solidFill>
                  <a:schemeClr val="tx1"/>
                </a:solidFill>
              </a:rPr>
              <a:t>: Le azioni possono essere adattate alle esigenze specifiche dei partner, favorendo iniziative locali e regionali.</a:t>
            </a:r>
          </a:p>
          <a:p>
            <a:pPr algn="ctr" rtl="0"/>
            <a:r>
              <a:rPr lang="it-IT" sz="1800" dirty="0">
                <a:solidFill>
                  <a:schemeClr val="tx1"/>
                </a:solidFill>
              </a:rPr>
              <a:t>o	</a:t>
            </a:r>
            <a:r>
              <a:rPr lang="it-IT" sz="1800" b="1" dirty="0">
                <a:solidFill>
                  <a:schemeClr val="tx1"/>
                </a:solidFill>
              </a:rPr>
              <a:t>Obiettivo:</a:t>
            </a:r>
            <a:r>
              <a:rPr lang="it-IT" sz="1800" dirty="0">
                <a:solidFill>
                  <a:schemeClr val="tx1"/>
                </a:solidFill>
              </a:rPr>
              <a:t> Favorire l'inclusione sociale e l'innovazione attraverso la collaborazione tra organizzazioni di diversi paesi, in particolare quelle newcomer.</a:t>
            </a:r>
          </a:p>
          <a:p>
            <a:pPr algn="ctr" rtl="0"/>
            <a:r>
              <a:rPr lang="it-IT" sz="1800" b="1" dirty="0">
                <a:solidFill>
                  <a:schemeClr val="tx1"/>
                </a:solidFill>
              </a:rPr>
              <a:t>Tematiche: </a:t>
            </a:r>
            <a:r>
              <a:rPr lang="it-IT" sz="1800" dirty="0">
                <a:solidFill>
                  <a:schemeClr val="tx1"/>
                </a:solidFill>
              </a:rPr>
              <a:t>I progetti Small-Scale Partnerships possono affrontare temi quali l'inclusione sociale, l'educazione ambientale, lo sviluppo sostenibile, l'innovazione digitale, etc.</a:t>
            </a:r>
          </a:p>
          <a:p>
            <a:pPr algn="ctr" rtl="0"/>
            <a:r>
              <a:rPr lang="it-IT" sz="1800" b="1" dirty="0">
                <a:solidFill>
                  <a:schemeClr val="tx1"/>
                </a:solidFill>
              </a:rPr>
              <a:t>Benefici: </a:t>
            </a:r>
            <a:r>
              <a:rPr lang="it-IT" sz="1800" dirty="0">
                <a:solidFill>
                  <a:schemeClr val="tx1"/>
                </a:solidFill>
              </a:rPr>
              <a:t>Questi partenariati consentono di rafforzare la capacità organizzativa, migliorare le competenze dei partecipanti e creare una rete di collaborazioni europee durature.</a:t>
            </a:r>
          </a:p>
        </p:txBody>
      </p:sp>
      <p:grpSp>
        <p:nvGrpSpPr>
          <p:cNvPr id="46" name="Gruppo 45" hidden="1"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rtl="0"/>
              <a:t>4</a:t>
            </a:fld>
            <a:endParaRPr lang="it-IT" dirty="0"/>
          </a:p>
        </p:txBody>
      </p:sp>
    </p:spTree>
    <p:extLst>
      <p:ext uri="{BB962C8B-B14F-4D97-AF65-F5344CB8AC3E}">
        <p14:creationId xmlns:p14="http://schemas.microsoft.com/office/powerpoint/2010/main" val="171668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2D215A-7D9D-4B71-81A1-3220FCFE316C}"/>
              </a:ext>
            </a:extLst>
          </p:cNvPr>
          <p:cNvSpPr>
            <a:spLocks noGrp="1"/>
          </p:cNvSpPr>
          <p:nvPr>
            <p:ph type="title"/>
          </p:nvPr>
        </p:nvSpPr>
        <p:spPr>
          <a:xfrm>
            <a:off x="500826" y="330039"/>
            <a:ext cx="6749129" cy="1211922"/>
          </a:xfrm>
        </p:spPr>
        <p:txBody>
          <a:bodyPr rtlCol="0"/>
          <a:lstStyle/>
          <a:p>
            <a:pPr rtl="0"/>
            <a:r>
              <a:rPr lang="it-IT" dirty="0"/>
              <a:t>Nascita del Progetto "Eco-</a:t>
            </a:r>
            <a:r>
              <a:rPr lang="it-IT" dirty="0" err="1"/>
              <a:t>Tourism</a:t>
            </a:r>
            <a:r>
              <a:rPr lang="it-IT" dirty="0"/>
              <a:t> </a:t>
            </a:r>
            <a:r>
              <a:rPr lang="it-IT" dirty="0" err="1"/>
              <a:t>Innovations</a:t>
            </a:r>
            <a:r>
              <a:rPr lang="it-IT" dirty="0"/>
              <a:t> for Rural Development"</a:t>
            </a:r>
          </a:p>
        </p:txBody>
      </p:sp>
      <p:pic>
        <p:nvPicPr>
          <p:cNvPr id="93" name="Segnaposto immagine 92" descr="Brindisi contorno">
            <a:extLst>
              <a:ext uri="{FF2B5EF4-FFF2-40B4-BE49-F238E27FC236}">
                <a16:creationId xmlns:a16="http://schemas.microsoft.com/office/drawing/2014/main" id="{EAF3579C-5F54-BD44-AD76-C07BBA5EFEA7}"/>
              </a:ext>
            </a:extLst>
          </p:cNvPr>
          <p:cNvPicPr>
            <a:picLocks noGrp="1"/>
          </p:cNvPicPr>
          <p:nvPr>
            <p:ph type="pic" sz="quarter" idx="27"/>
          </p:nvPr>
        </p:nvPicPr>
        <p:blipFill>
          <a:blip r:embed="rId2">
            <a:extLst>
              <a:ext uri="{96DAC541-7B7A-43D3-8B79-37D633B846F1}">
                <asvg:svgBlip xmlns:asvg="http://schemas.microsoft.com/office/drawing/2016/SVG/main" r:embed="rId3"/>
              </a:ext>
            </a:extLst>
          </a:blip>
          <a:srcRect/>
          <a:stretch/>
        </p:blipFill>
        <p:spPr>
          <a:xfrm>
            <a:off x="1083942" y="2358091"/>
            <a:ext cx="850399" cy="854075"/>
          </a:xfrm>
        </p:spPr>
      </p:pic>
      <p:sp>
        <p:nvSpPr>
          <p:cNvPr id="8" name="Segnaposto testo 7">
            <a:extLst>
              <a:ext uri="{FF2B5EF4-FFF2-40B4-BE49-F238E27FC236}">
                <a16:creationId xmlns:a16="http://schemas.microsoft.com/office/drawing/2014/main" id="{E6971D8C-ECC5-4EDD-AC10-DDF4CA7E9DC3}"/>
              </a:ext>
            </a:extLst>
          </p:cNvPr>
          <p:cNvSpPr>
            <a:spLocks noGrp="1"/>
          </p:cNvSpPr>
          <p:nvPr>
            <p:ph type="body" sz="quarter" idx="16"/>
          </p:nvPr>
        </p:nvSpPr>
        <p:spPr>
          <a:xfrm>
            <a:off x="431800" y="3926335"/>
            <a:ext cx="2160000" cy="757015"/>
          </a:xfrm>
        </p:spPr>
        <p:txBody>
          <a:bodyPr rtlCol="0"/>
          <a:lstStyle/>
          <a:p>
            <a:pPr rtl="0"/>
            <a:r>
              <a:rPr lang="it-IT" dirty="0"/>
              <a:t>L’incontro tra i partner</a:t>
            </a:r>
          </a:p>
        </p:txBody>
      </p:sp>
      <p:sp>
        <p:nvSpPr>
          <p:cNvPr id="13" name="Segnaposto testo 12">
            <a:extLst>
              <a:ext uri="{FF2B5EF4-FFF2-40B4-BE49-F238E27FC236}">
                <a16:creationId xmlns:a16="http://schemas.microsoft.com/office/drawing/2014/main" id="{A6B0E616-411B-4401-BC87-821D72B9D614}"/>
              </a:ext>
            </a:extLst>
          </p:cNvPr>
          <p:cNvSpPr>
            <a:spLocks noGrp="1"/>
          </p:cNvSpPr>
          <p:nvPr>
            <p:ph type="body" sz="quarter" idx="21"/>
          </p:nvPr>
        </p:nvSpPr>
        <p:spPr>
          <a:xfrm>
            <a:off x="432094" y="4826332"/>
            <a:ext cx="2160000" cy="1014028"/>
          </a:xfrm>
        </p:spPr>
        <p:txBody>
          <a:bodyPr rtlCol="0"/>
          <a:lstStyle/>
          <a:p>
            <a:r>
              <a:rPr lang="it-IT" dirty="0"/>
              <a:t>I partner si incontrano all’Evento TCO in Romania nel 2022 (First Step First) </a:t>
            </a:r>
          </a:p>
          <a:p>
            <a:pPr rtl="0"/>
            <a:endParaRPr lang="it-IT" dirty="0"/>
          </a:p>
        </p:txBody>
      </p:sp>
      <p:cxnSp>
        <p:nvCxnSpPr>
          <p:cNvPr id="75" name="Connettore diritto 74" descr="Prima linea di divisione nella diapositiva">
            <a:extLst>
              <a:ext uri="{FF2B5EF4-FFF2-40B4-BE49-F238E27FC236}">
                <a16:creationId xmlns:a16="http://schemas.microsoft.com/office/drawing/2014/main" id="{1D5BA55A-3253-4F3B-A32A-5A12ECE65A55}"/>
              </a:ext>
              <a:ext uri="{C183D7F6-B498-43B3-948B-1728B52AA6E4}">
                <adec:decorative xmlns:adec="http://schemas.microsoft.com/office/drawing/2017/decorative"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95" name="Segnaposto immagine 94" descr="fogliame">
            <a:extLst>
              <a:ext uri="{FF2B5EF4-FFF2-40B4-BE49-F238E27FC236}">
                <a16:creationId xmlns:a16="http://schemas.microsoft.com/office/drawing/2014/main" id="{1B98F2ED-22A7-8047-A12B-3AE19B270198}"/>
              </a:ext>
            </a:extLst>
          </p:cNvPr>
          <p:cNvPicPr>
            <a:picLocks noGrp="1"/>
          </p:cNvPicPr>
          <p:nvPr>
            <p:ph type="pic" sz="quarter" idx="28"/>
          </p:nvPr>
        </p:nvPicPr>
        <p:blipFill>
          <a:blip r:embed="rId4">
            <a:extLst>
              <a:ext uri="{96DAC541-7B7A-43D3-8B79-37D633B846F1}">
                <asvg:svgBlip xmlns:asvg="http://schemas.microsoft.com/office/drawing/2016/SVG/main" r:embed="rId5"/>
              </a:ext>
            </a:extLst>
          </a:blip>
          <a:srcRect/>
          <a:stretch>
            <a:fillRect/>
          </a:stretch>
        </p:blipFill>
        <p:spPr>
          <a:xfrm>
            <a:off x="3358771" y="2309708"/>
            <a:ext cx="850399" cy="854075"/>
          </a:xfrm>
        </p:spPr>
      </p:pic>
      <p:sp>
        <p:nvSpPr>
          <p:cNvPr id="9" name="Segnaposto testo 8">
            <a:extLst>
              <a:ext uri="{FF2B5EF4-FFF2-40B4-BE49-F238E27FC236}">
                <a16:creationId xmlns:a16="http://schemas.microsoft.com/office/drawing/2014/main" id="{A6E9F776-E542-4D93-851A-A3A10F6D2A7D}"/>
              </a:ext>
            </a:extLst>
          </p:cNvPr>
          <p:cNvSpPr>
            <a:spLocks noGrp="1"/>
          </p:cNvSpPr>
          <p:nvPr>
            <p:ph type="body" sz="quarter" idx="17"/>
          </p:nvPr>
        </p:nvSpPr>
        <p:spPr/>
        <p:txBody>
          <a:bodyPr rtlCol="0"/>
          <a:lstStyle/>
          <a:p>
            <a:pPr rtl="0"/>
            <a:r>
              <a:rPr lang="it-IT" dirty="0"/>
              <a:t>La nascita del progetto</a:t>
            </a:r>
          </a:p>
        </p:txBody>
      </p:sp>
      <p:sp>
        <p:nvSpPr>
          <p:cNvPr id="4" name="Segnaposto testo 3">
            <a:extLst>
              <a:ext uri="{FF2B5EF4-FFF2-40B4-BE49-F238E27FC236}">
                <a16:creationId xmlns:a16="http://schemas.microsoft.com/office/drawing/2014/main" id="{79CEA89E-0B03-4727-AB47-73EA4E2DF948}"/>
              </a:ext>
            </a:extLst>
          </p:cNvPr>
          <p:cNvSpPr>
            <a:spLocks noGrp="1"/>
          </p:cNvSpPr>
          <p:nvPr>
            <p:ph type="body" sz="quarter" idx="12"/>
          </p:nvPr>
        </p:nvSpPr>
        <p:spPr>
          <a:xfrm>
            <a:off x="2726075" y="4826331"/>
            <a:ext cx="2160588" cy="1211922"/>
          </a:xfrm>
        </p:spPr>
        <p:txBody>
          <a:bodyPr rtlCol="0"/>
          <a:lstStyle/>
          <a:p>
            <a:pPr rtl="0"/>
            <a:r>
              <a:rPr lang="it-IT" dirty="0"/>
              <a:t>I partner definiscono l’obiettivo di progetto: promuovere il turismo sostenibile nelle aree rurali</a:t>
            </a:r>
          </a:p>
        </p:txBody>
      </p:sp>
      <p:cxnSp>
        <p:nvCxnSpPr>
          <p:cNvPr id="77" name="Connettore diritto 76" descr="Seconda linea di divisione nella diapositiva">
            <a:extLst>
              <a:ext uri="{FF2B5EF4-FFF2-40B4-BE49-F238E27FC236}">
                <a16:creationId xmlns:a16="http://schemas.microsoft.com/office/drawing/2014/main" id="{50250EBA-885D-4E6F-B841-92A9B8FBBB6F}"/>
              </a:ext>
              <a:ext uri="{C183D7F6-B498-43B3-948B-1728B52AA6E4}">
                <adec:decorative xmlns:adec="http://schemas.microsoft.com/office/drawing/2017/decorative"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97" name="Segnaposto immagine 96" descr="Aspirazione contorno">
            <a:extLst>
              <a:ext uri="{FF2B5EF4-FFF2-40B4-BE49-F238E27FC236}">
                <a16:creationId xmlns:a16="http://schemas.microsoft.com/office/drawing/2014/main" id="{41A48230-7A6F-634A-84FA-2508F0A6B9D5}"/>
              </a:ext>
            </a:extLst>
          </p:cNvPr>
          <p:cNvPicPr>
            <a:picLocks noGrp="1"/>
          </p:cNvPicPr>
          <p:nvPr>
            <p:ph type="pic" sz="quarter" idx="29"/>
          </p:nvPr>
        </p:nvPicPr>
        <p:blipFill>
          <a:blip r:embed="rId6">
            <a:extLst>
              <a:ext uri="{96DAC541-7B7A-43D3-8B79-37D633B846F1}">
                <asvg:svgBlip xmlns:asvg="http://schemas.microsoft.com/office/drawing/2016/SVG/main" r:embed="rId7"/>
              </a:ext>
            </a:extLst>
          </a:blip>
          <a:srcRect/>
          <a:stretch/>
        </p:blipFill>
        <p:spPr>
          <a:xfrm>
            <a:off x="5653265" y="2309708"/>
            <a:ext cx="854075" cy="854075"/>
          </a:xfrm>
        </p:spPr>
      </p:pic>
      <p:sp>
        <p:nvSpPr>
          <p:cNvPr id="10" name="Segnaposto testo 9">
            <a:extLst>
              <a:ext uri="{FF2B5EF4-FFF2-40B4-BE49-F238E27FC236}">
                <a16:creationId xmlns:a16="http://schemas.microsoft.com/office/drawing/2014/main" id="{CE222CAE-9234-4B0E-90FC-584C469313C6}"/>
              </a:ext>
            </a:extLst>
          </p:cNvPr>
          <p:cNvSpPr>
            <a:spLocks noGrp="1"/>
          </p:cNvSpPr>
          <p:nvPr>
            <p:ph type="body" sz="quarter" idx="18"/>
          </p:nvPr>
        </p:nvSpPr>
        <p:spPr/>
        <p:txBody>
          <a:bodyPr rtlCol="0"/>
          <a:lstStyle/>
          <a:p>
            <a:pPr rtl="0"/>
            <a:r>
              <a:rPr lang="it-IT" dirty="0"/>
              <a:t>Il finanziamento del progetto</a:t>
            </a:r>
          </a:p>
        </p:txBody>
      </p:sp>
      <p:sp>
        <p:nvSpPr>
          <p:cNvPr id="5" name="Segnaposto testo 4">
            <a:extLst>
              <a:ext uri="{FF2B5EF4-FFF2-40B4-BE49-F238E27FC236}">
                <a16:creationId xmlns:a16="http://schemas.microsoft.com/office/drawing/2014/main" id="{C4F969E5-6F82-4658-A735-72D16DDDD1D8}"/>
              </a:ext>
            </a:extLst>
          </p:cNvPr>
          <p:cNvSpPr>
            <a:spLocks noGrp="1"/>
          </p:cNvSpPr>
          <p:nvPr>
            <p:ph type="body" sz="quarter" idx="13"/>
          </p:nvPr>
        </p:nvSpPr>
        <p:spPr>
          <a:xfrm>
            <a:off x="5020543" y="4826332"/>
            <a:ext cx="2160588" cy="757017"/>
          </a:xfrm>
        </p:spPr>
        <p:txBody>
          <a:bodyPr rtlCol="0"/>
          <a:lstStyle/>
          <a:p>
            <a:pPr rtl="0"/>
            <a:r>
              <a:rPr lang="it-IT" dirty="0"/>
              <a:t>Il progetto ottiene il finanziamento nell’estate del 2023</a:t>
            </a:r>
          </a:p>
        </p:txBody>
      </p:sp>
      <p:pic>
        <p:nvPicPr>
          <p:cNvPr id="179" name="Segnaposto immagine 178" descr="Immagine segnaposto">
            <a:extLst>
              <a:ext uri="{FF2B5EF4-FFF2-40B4-BE49-F238E27FC236}">
                <a16:creationId xmlns:a16="http://schemas.microsoft.com/office/drawing/2014/main" id="{9BB8F54F-F5BC-471B-9740-0BA6847A4574}"/>
              </a:ext>
            </a:extLst>
          </p:cNvPr>
          <p:cNvPicPr>
            <a:picLocks noGrp="1" noChangeAspect="1"/>
          </p:cNvPicPr>
          <p:nvPr>
            <p:ph type="pic" sz="quarter" idx="25"/>
          </p:nvPr>
        </p:nvPicPr>
        <p:blipFill rotWithShape="1">
          <a:blip r:embed="rId8" cstate="screen">
            <a:extLst>
              <a:ext uri="{28A0092B-C50C-407E-A947-70E740481C1C}">
                <a14:useLocalDpi xmlns:a14="http://schemas.microsoft.com/office/drawing/2010/main"/>
              </a:ext>
            </a:extLst>
          </a:blip>
          <a:srcRect t="50" b="50"/>
          <a:stretch/>
        </p:blipFill>
        <p:spPr/>
      </p:pic>
      <p:sp>
        <p:nvSpPr>
          <p:cNvPr id="3" name="Segnaposto numero diapositiva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rtlCol="0"/>
          <a:lstStyle/>
          <a:p>
            <a:pPr rtl="0"/>
            <a:fld id="{19B51A1E-902D-48AF-9020-955120F399B6}" type="slidenum">
              <a:rPr lang="it-IT" smtClean="0"/>
              <a:pPr rtl="0"/>
              <a:t>5</a:t>
            </a:fld>
            <a:endParaRPr lang="it-IT" dirty="0"/>
          </a:p>
        </p:txBody>
      </p:sp>
    </p:spTree>
    <p:extLst>
      <p:ext uri="{BB962C8B-B14F-4D97-AF65-F5344CB8AC3E}">
        <p14:creationId xmlns:p14="http://schemas.microsoft.com/office/powerpoint/2010/main" val="3301068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uppo 45" hidden="1"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rtl="0"/>
              <a:t>6</a:t>
            </a:fld>
            <a:endParaRPr lang="it-IT" dirty="0"/>
          </a:p>
        </p:txBody>
      </p:sp>
      <p:pic>
        <p:nvPicPr>
          <p:cNvPr id="5" name="Immagine 4" descr="Immagine che contiene interno, sala, sala da concerto, sedia&#10;&#10;Descrizione generata automaticamente">
            <a:extLst>
              <a:ext uri="{FF2B5EF4-FFF2-40B4-BE49-F238E27FC236}">
                <a16:creationId xmlns:a16="http://schemas.microsoft.com/office/drawing/2014/main" id="{CC3E6BBB-F5F4-E7BD-19ED-1F57C32FA600}"/>
              </a:ext>
            </a:extLst>
          </p:cNvPr>
          <p:cNvPicPr>
            <a:picLocks noChangeAspect="1"/>
          </p:cNvPicPr>
          <p:nvPr/>
        </p:nvPicPr>
        <p:blipFill>
          <a:blip r:embed="rId3"/>
          <a:stretch>
            <a:fillRect/>
          </a:stretch>
        </p:blipFill>
        <p:spPr>
          <a:xfrm>
            <a:off x="449217" y="447040"/>
            <a:ext cx="10942842" cy="6140150"/>
          </a:xfrm>
          <a:prstGeom prst="rect">
            <a:avLst/>
          </a:prstGeom>
        </p:spPr>
      </p:pic>
    </p:spTree>
    <p:extLst>
      <p:ext uri="{BB962C8B-B14F-4D97-AF65-F5344CB8AC3E}">
        <p14:creationId xmlns:p14="http://schemas.microsoft.com/office/powerpoint/2010/main" val="270491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uppo 45" hidden="1"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rtl="0"/>
              <a:t>7</a:t>
            </a:fld>
            <a:endParaRPr lang="it-IT" dirty="0"/>
          </a:p>
        </p:txBody>
      </p:sp>
      <p:pic>
        <p:nvPicPr>
          <p:cNvPr id="5" name="Immagine 4">
            <a:extLst>
              <a:ext uri="{FF2B5EF4-FFF2-40B4-BE49-F238E27FC236}">
                <a16:creationId xmlns:a16="http://schemas.microsoft.com/office/drawing/2014/main" id="{CC3E6BBB-F5F4-E7BD-19ED-1F57C32FA600}"/>
              </a:ext>
            </a:extLst>
          </p:cNvPr>
          <p:cNvPicPr>
            <a:picLocks noChangeAspect="1"/>
          </p:cNvPicPr>
          <p:nvPr/>
        </p:nvPicPr>
        <p:blipFill>
          <a:blip r:embed="rId3"/>
          <a:srcRect/>
          <a:stretch/>
        </p:blipFill>
        <p:spPr>
          <a:xfrm>
            <a:off x="1680123" y="101534"/>
            <a:ext cx="8873240" cy="6654931"/>
          </a:xfrm>
          <a:prstGeom prst="rect">
            <a:avLst/>
          </a:prstGeom>
        </p:spPr>
      </p:pic>
    </p:spTree>
    <p:extLst>
      <p:ext uri="{BB962C8B-B14F-4D97-AF65-F5344CB8AC3E}">
        <p14:creationId xmlns:p14="http://schemas.microsoft.com/office/powerpoint/2010/main" val="2318216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6" name="Gruppo 45" hidden="1" title="gruppo di triangoli">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igura a mano libera: Forma 15" title="triangoli">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Figura a mano libera: Forma 16" title="triangoli">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8" name="Figura a mano libera: Forma 17" title="triangoli">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9" name="Figura a mano libera: Forma 18" title="triangoli">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0" name="Figura a mano libera: Forma 19" title="triangoli">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1" name="Figura a mano libera: Forma 20" title="triangoli">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2" name="Figura a mano libera: Forma 21" title="triangoli">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3" name="Figura a mano libera: Forma 22" title="triangoli">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4" name="Figura a mano libera: Forma 23" title="triangoli">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5" name="Figura a mano libera: Forma 24" title="triangoli">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6" name="Figura a mano libera: Forma 25" title="triangoli">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7" name="Figura a mano libera: Forma 26" title="triangoli">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8" name="Figura a mano libera: Forma 27" title="triangoli">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9" name="Figura a mano libera: Forma 28" title="triangoli">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4" name="Segnaposto numero diapositiva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it-IT" smtClean="0"/>
              <a:pPr rtl="0"/>
              <a:t>8</a:t>
            </a:fld>
            <a:endParaRPr lang="it-IT" dirty="0"/>
          </a:p>
        </p:txBody>
      </p:sp>
      <p:pic>
        <p:nvPicPr>
          <p:cNvPr id="5" name="Immagine 4">
            <a:extLst>
              <a:ext uri="{FF2B5EF4-FFF2-40B4-BE49-F238E27FC236}">
                <a16:creationId xmlns:a16="http://schemas.microsoft.com/office/drawing/2014/main" id="{CC3E6BBB-F5F4-E7BD-19ED-1F57C32FA600}"/>
              </a:ext>
            </a:extLst>
          </p:cNvPr>
          <p:cNvPicPr>
            <a:picLocks noChangeAspect="1"/>
          </p:cNvPicPr>
          <p:nvPr/>
        </p:nvPicPr>
        <p:blipFill>
          <a:blip r:embed="rId3"/>
          <a:srcRect/>
          <a:stretch/>
        </p:blipFill>
        <p:spPr>
          <a:xfrm>
            <a:off x="2789277" y="101534"/>
            <a:ext cx="6654931" cy="6654931"/>
          </a:xfrm>
          <a:prstGeom prst="rect">
            <a:avLst/>
          </a:prstGeom>
        </p:spPr>
      </p:pic>
    </p:spTree>
    <p:extLst>
      <p:ext uri="{BB962C8B-B14F-4D97-AF65-F5344CB8AC3E}">
        <p14:creationId xmlns:p14="http://schemas.microsoft.com/office/powerpoint/2010/main" val="306947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5" name="Segnaposto immagine 104" descr="Tiro a segno contorno">
            <a:extLst>
              <a:ext uri="{FF2B5EF4-FFF2-40B4-BE49-F238E27FC236}">
                <a16:creationId xmlns:a16="http://schemas.microsoft.com/office/drawing/2014/main" id="{9CF9A97B-8C9E-410A-A1D7-238293088B5A}"/>
              </a:ext>
            </a:extLst>
          </p:cNvPr>
          <p:cNvPicPr>
            <a:picLocks noGrp="1" noChangeAspect="1"/>
          </p:cNvPicPr>
          <p:nvPr>
            <p:ph type="pic" sz="quarter" idx="27"/>
          </p:nvPr>
        </p:nvPicPr>
        <p:blipFill>
          <a:blip r:embed="rId2">
            <a:extLst>
              <a:ext uri="{96DAC541-7B7A-43D3-8B79-37D633B846F1}">
                <asvg:svgBlip xmlns:asvg="http://schemas.microsoft.com/office/drawing/2016/SVG/main" r:embed="rId3"/>
              </a:ext>
            </a:extLst>
          </a:blip>
          <a:srcRect l="532" r="532"/>
          <a:stretch/>
        </p:blipFill>
        <p:spPr/>
      </p:pic>
      <p:sp>
        <p:nvSpPr>
          <p:cNvPr id="2" name="Titolo 1">
            <a:extLst>
              <a:ext uri="{FF2B5EF4-FFF2-40B4-BE49-F238E27FC236}">
                <a16:creationId xmlns:a16="http://schemas.microsoft.com/office/drawing/2014/main" id="{352D215A-7D9D-4B71-81A1-3220FCFE316C}"/>
              </a:ext>
            </a:extLst>
          </p:cNvPr>
          <p:cNvSpPr>
            <a:spLocks noGrp="1"/>
          </p:cNvSpPr>
          <p:nvPr>
            <p:ph type="title"/>
          </p:nvPr>
        </p:nvSpPr>
        <p:spPr/>
        <p:txBody>
          <a:bodyPr rtlCol="0"/>
          <a:lstStyle/>
          <a:p>
            <a:pPr rtl="0"/>
            <a:r>
              <a:rPr lang="it-IT" dirty="0"/>
              <a:t>Gli obiettivi del progetto</a:t>
            </a:r>
          </a:p>
        </p:txBody>
      </p:sp>
      <p:pic>
        <p:nvPicPr>
          <p:cNvPr id="71" name="Segnaposto immagine 70" descr="Corallo con riempimento a tinta unita">
            <a:extLst>
              <a:ext uri="{FF2B5EF4-FFF2-40B4-BE49-F238E27FC236}">
                <a16:creationId xmlns:a16="http://schemas.microsoft.com/office/drawing/2014/main" id="{E5542F6D-CB05-1E49-9D10-41D51547FB68}"/>
              </a:ext>
            </a:extLst>
          </p:cNvPr>
          <p:cNvPicPr>
            <a:picLocks noGrp="1"/>
          </p:cNvPicPr>
          <p:nvPr>
            <p:ph type="pic" sz="quarter" idx="32"/>
          </p:nvPr>
        </p:nvPicPr>
        <p:blipFill>
          <a:blip r:embed="rId4">
            <a:extLst>
              <a:ext uri="{96DAC541-7B7A-43D3-8B79-37D633B846F1}">
                <asvg:svgBlip xmlns:asvg="http://schemas.microsoft.com/office/drawing/2016/SVG/main" r:embed="rId5"/>
              </a:ext>
            </a:extLst>
          </a:blip>
          <a:srcRect/>
          <a:stretch/>
        </p:blipFill>
        <p:spPr>
          <a:xfrm>
            <a:off x="7410297" y="1801128"/>
            <a:ext cx="694949" cy="691688"/>
          </a:xfrm>
        </p:spPr>
      </p:pic>
      <p:sp>
        <p:nvSpPr>
          <p:cNvPr id="8" name="Segnaposto testo 7">
            <a:extLst>
              <a:ext uri="{FF2B5EF4-FFF2-40B4-BE49-F238E27FC236}">
                <a16:creationId xmlns:a16="http://schemas.microsoft.com/office/drawing/2014/main" id="{E6971D8C-ECC5-4EDD-AC10-DDF4CA7E9DC3}"/>
              </a:ext>
            </a:extLst>
          </p:cNvPr>
          <p:cNvSpPr>
            <a:spLocks noGrp="1"/>
          </p:cNvSpPr>
          <p:nvPr>
            <p:ph type="body" sz="quarter" idx="16"/>
          </p:nvPr>
        </p:nvSpPr>
        <p:spPr/>
        <p:txBody>
          <a:bodyPr rtlCol="0"/>
          <a:lstStyle/>
          <a:p>
            <a:pPr rtl="0"/>
            <a:r>
              <a:rPr lang="it-IT" dirty="0"/>
              <a:t>Promozione del turismo sostenibile</a:t>
            </a:r>
          </a:p>
        </p:txBody>
      </p:sp>
      <p:sp>
        <p:nvSpPr>
          <p:cNvPr id="78" name="Segnaposto testo 12">
            <a:extLst>
              <a:ext uri="{FF2B5EF4-FFF2-40B4-BE49-F238E27FC236}">
                <a16:creationId xmlns:a16="http://schemas.microsoft.com/office/drawing/2014/main" id="{B9366D2C-DAC9-484E-BC91-EFDB13FDA0EE}"/>
              </a:ext>
            </a:extLst>
          </p:cNvPr>
          <p:cNvSpPr>
            <a:spLocks noGrp="1"/>
          </p:cNvSpPr>
          <p:nvPr>
            <p:ph type="body" sz="quarter" idx="21"/>
          </p:nvPr>
        </p:nvSpPr>
        <p:spPr>
          <a:xfrm>
            <a:off x="8768283" y="1879777"/>
            <a:ext cx="2810446" cy="899231"/>
          </a:xfrm>
        </p:spPr>
        <p:txBody>
          <a:bodyPr rtlCol="0"/>
          <a:lstStyle/>
          <a:p>
            <a:pPr rtl="0"/>
            <a:r>
              <a:rPr lang="it-IT" dirty="0"/>
              <a:t>Sviluppare strategie di turismo ecologico che evidenziano </a:t>
            </a:r>
            <a:r>
              <a:rPr lang="it-IT" b="1" dirty="0"/>
              <a:t>almeno 3 risorse naturali o culturali uniche </a:t>
            </a:r>
            <a:r>
              <a:rPr lang="it-IT" dirty="0"/>
              <a:t>delle comunità locali</a:t>
            </a:r>
          </a:p>
        </p:txBody>
      </p:sp>
      <p:cxnSp>
        <p:nvCxnSpPr>
          <p:cNvPr id="79" name="Connettore diritto 78" descr="Prima linea di divisione nella diapositiva">
            <a:extLst>
              <a:ext uri="{FF2B5EF4-FFF2-40B4-BE49-F238E27FC236}">
                <a16:creationId xmlns:a16="http://schemas.microsoft.com/office/drawing/2014/main" id="{9A78A0D0-CF23-497E-A110-B0666F32E559}"/>
              </a:ext>
              <a:ext uri="{C183D7F6-B498-43B3-948B-1728B52AA6E4}">
                <adec:decorative xmlns:adec="http://schemas.microsoft.com/office/drawing/2017/decorative" val="1"/>
              </a:ext>
            </a:extLst>
          </p:cNvPr>
          <p:cNvCxnSpPr>
            <a:cxnSpLocks/>
          </p:cNvCxnSpPr>
          <p:nvPr/>
        </p:nvCxnSpPr>
        <p:spPr>
          <a:xfrm flipH="1">
            <a:off x="8768283" y="2616579"/>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3" name="Segnaposto immagine 72" descr="Intelligenza artificiale contorno">
            <a:extLst>
              <a:ext uri="{FF2B5EF4-FFF2-40B4-BE49-F238E27FC236}">
                <a16:creationId xmlns:a16="http://schemas.microsoft.com/office/drawing/2014/main" id="{434488A9-1494-5A4A-9B81-A4830C2F8568}"/>
              </a:ext>
            </a:extLst>
          </p:cNvPr>
          <p:cNvPicPr>
            <a:picLocks noGrp="1"/>
          </p:cNvPicPr>
          <p:nvPr>
            <p:ph type="pic" sz="quarter" idx="31"/>
          </p:nvPr>
        </p:nvPicPr>
        <p:blipFill>
          <a:blip r:embed="rId6">
            <a:extLst>
              <a:ext uri="{96DAC541-7B7A-43D3-8B79-37D633B846F1}">
                <asvg:svgBlip xmlns:asvg="http://schemas.microsoft.com/office/drawing/2016/SVG/main" r:embed="rId7"/>
              </a:ext>
            </a:extLst>
          </a:blip>
          <a:srcRect t="235" b="235"/>
          <a:stretch/>
        </p:blipFill>
        <p:spPr>
          <a:xfrm>
            <a:off x="7410298" y="3180167"/>
            <a:ext cx="694949" cy="691688"/>
          </a:xfrm>
        </p:spPr>
      </p:pic>
      <p:sp>
        <p:nvSpPr>
          <p:cNvPr id="9" name="Segnaposto testo 8">
            <a:extLst>
              <a:ext uri="{FF2B5EF4-FFF2-40B4-BE49-F238E27FC236}">
                <a16:creationId xmlns:a16="http://schemas.microsoft.com/office/drawing/2014/main" id="{A6E9F776-E542-4D93-851A-A3A10F6D2A7D}"/>
              </a:ext>
            </a:extLst>
          </p:cNvPr>
          <p:cNvSpPr>
            <a:spLocks noGrp="1"/>
          </p:cNvSpPr>
          <p:nvPr>
            <p:ph type="body" sz="quarter" idx="17"/>
          </p:nvPr>
        </p:nvSpPr>
        <p:spPr>
          <a:xfrm>
            <a:off x="8768283" y="3001131"/>
            <a:ext cx="3248390" cy="432000"/>
          </a:xfrm>
        </p:spPr>
        <p:txBody>
          <a:bodyPr rtlCol="0"/>
          <a:lstStyle/>
          <a:p>
            <a:pPr rtl="0"/>
            <a:r>
              <a:rPr lang="it-IT" dirty="0"/>
              <a:t>Formazione e competenze</a:t>
            </a:r>
          </a:p>
        </p:txBody>
      </p:sp>
      <p:sp>
        <p:nvSpPr>
          <p:cNvPr id="76" name="Segnaposto testo 3">
            <a:extLst>
              <a:ext uri="{FF2B5EF4-FFF2-40B4-BE49-F238E27FC236}">
                <a16:creationId xmlns:a16="http://schemas.microsoft.com/office/drawing/2014/main" id="{4BB1D872-AE86-6841-98FC-E66E618311AB}"/>
              </a:ext>
            </a:extLst>
          </p:cNvPr>
          <p:cNvSpPr>
            <a:spLocks noGrp="1"/>
          </p:cNvSpPr>
          <p:nvPr>
            <p:ph type="body" sz="quarter" idx="12"/>
          </p:nvPr>
        </p:nvSpPr>
        <p:spPr>
          <a:xfrm>
            <a:off x="8756123" y="3254486"/>
            <a:ext cx="2810446" cy="1049671"/>
          </a:xfrm>
        </p:spPr>
        <p:txBody>
          <a:bodyPr rtlCol="0"/>
          <a:lstStyle/>
          <a:p>
            <a:pPr rtl="0"/>
            <a:r>
              <a:rPr lang="it-IT" dirty="0"/>
              <a:t>Migliorare le competenze e le conoscenze di </a:t>
            </a:r>
            <a:r>
              <a:rPr lang="it-IT" b="1" dirty="0"/>
              <a:t>almeno 15 rappresentanti di organizzazioni </a:t>
            </a:r>
            <a:r>
              <a:rPr lang="it-IT" dirty="0"/>
              <a:t>di turismo rurale.</a:t>
            </a:r>
          </a:p>
        </p:txBody>
      </p:sp>
      <p:cxnSp>
        <p:nvCxnSpPr>
          <p:cNvPr id="80" name="Connettore diritto 79" descr="Seconda linea di divisione nella diapositiva">
            <a:extLst>
              <a:ext uri="{FF2B5EF4-FFF2-40B4-BE49-F238E27FC236}">
                <a16:creationId xmlns:a16="http://schemas.microsoft.com/office/drawing/2014/main" id="{71E28D1F-12FD-4E24-882A-D2517290382F}"/>
              </a:ext>
              <a:ext uri="{C183D7F6-B498-43B3-948B-1728B52AA6E4}">
                <adec:decorative xmlns:adec="http://schemas.microsoft.com/office/drawing/2017/decorative" val="1"/>
              </a:ext>
            </a:extLst>
          </p:cNvPr>
          <p:cNvCxnSpPr>
            <a:cxnSpLocks/>
          </p:cNvCxnSpPr>
          <p:nvPr/>
        </p:nvCxnSpPr>
        <p:spPr>
          <a:xfrm flipH="1">
            <a:off x="8768283" y="4109914"/>
            <a:ext cx="2378687"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pic>
        <p:nvPicPr>
          <p:cNvPr id="75" name="Segnaposto immagine 74" descr="rete">
            <a:extLst>
              <a:ext uri="{FF2B5EF4-FFF2-40B4-BE49-F238E27FC236}">
                <a16:creationId xmlns:a16="http://schemas.microsoft.com/office/drawing/2014/main" id="{2259C1B6-6592-CA47-8223-67E45CA2A8CB}"/>
              </a:ext>
            </a:extLst>
          </p:cNvPr>
          <p:cNvPicPr>
            <a:picLocks noGrp="1"/>
          </p:cNvPicPr>
          <p:nvPr>
            <p:ph type="pic" sz="quarter" idx="30"/>
          </p:nvPr>
        </p:nvPicPr>
        <p:blipFill>
          <a:blip r:embed="rId8">
            <a:extLst>
              <a:ext uri="{96DAC541-7B7A-43D3-8B79-37D633B846F1}">
                <asvg:svgBlip xmlns:asvg="http://schemas.microsoft.com/office/drawing/2016/SVG/main" r:embed="rId9"/>
              </a:ext>
            </a:extLst>
          </a:blip>
          <a:srcRect/>
          <a:stretch>
            <a:fillRect/>
          </a:stretch>
        </p:blipFill>
        <p:spPr>
          <a:xfrm>
            <a:off x="7410298" y="4653789"/>
            <a:ext cx="694949" cy="691688"/>
          </a:xfrm>
        </p:spPr>
      </p:pic>
      <p:sp>
        <p:nvSpPr>
          <p:cNvPr id="10" name="Segnaposto testo 9">
            <a:extLst>
              <a:ext uri="{FF2B5EF4-FFF2-40B4-BE49-F238E27FC236}">
                <a16:creationId xmlns:a16="http://schemas.microsoft.com/office/drawing/2014/main" id="{CE222CAE-9234-4B0E-90FC-584C469313C6}"/>
              </a:ext>
            </a:extLst>
          </p:cNvPr>
          <p:cNvSpPr>
            <a:spLocks noGrp="1"/>
          </p:cNvSpPr>
          <p:nvPr>
            <p:ph type="body" sz="quarter" idx="18"/>
          </p:nvPr>
        </p:nvSpPr>
        <p:spPr/>
        <p:txBody>
          <a:bodyPr rtlCol="0"/>
          <a:lstStyle/>
          <a:p>
            <a:pPr rtl="0"/>
            <a:r>
              <a:rPr lang="it-IT" dirty="0"/>
              <a:t>Consapevolezza pubblica</a:t>
            </a:r>
          </a:p>
        </p:txBody>
      </p:sp>
      <p:sp>
        <p:nvSpPr>
          <p:cNvPr id="77" name="Segnaposto testo 4">
            <a:extLst>
              <a:ext uri="{FF2B5EF4-FFF2-40B4-BE49-F238E27FC236}">
                <a16:creationId xmlns:a16="http://schemas.microsoft.com/office/drawing/2014/main" id="{428D8FC0-4DC8-7F4A-AA1F-F12F19656FDD}"/>
              </a:ext>
            </a:extLst>
          </p:cNvPr>
          <p:cNvSpPr>
            <a:spLocks noGrp="1"/>
          </p:cNvSpPr>
          <p:nvPr>
            <p:ph type="body" sz="quarter" idx="13"/>
          </p:nvPr>
        </p:nvSpPr>
        <p:spPr>
          <a:xfrm>
            <a:off x="8768283" y="4778429"/>
            <a:ext cx="2728086" cy="928243"/>
          </a:xfrm>
        </p:spPr>
        <p:txBody>
          <a:bodyPr rtlCol="0"/>
          <a:lstStyle/>
          <a:p>
            <a:pPr rtl="0"/>
            <a:r>
              <a:rPr lang="it-IT" dirty="0"/>
              <a:t>Aumentare la consapevolezza di </a:t>
            </a:r>
            <a:r>
              <a:rPr lang="it-IT" b="1" dirty="0"/>
              <a:t>almeno 500 turisti e 100 membri della comunità locale </a:t>
            </a:r>
            <a:r>
              <a:rPr lang="it-IT" dirty="0"/>
              <a:t>sui benefici del turismo sostenibile</a:t>
            </a:r>
          </a:p>
        </p:txBody>
      </p:sp>
      <p:sp>
        <p:nvSpPr>
          <p:cNvPr id="3" name="Segnaposto numero diapositiva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rtlCol="0"/>
          <a:lstStyle/>
          <a:p>
            <a:pPr rtl="0"/>
            <a:fld id="{19B51A1E-902D-48AF-9020-955120F399B6}" type="slidenum">
              <a:rPr lang="it-IT" smtClean="0"/>
              <a:pPr rtl="0"/>
              <a:t>9</a:t>
            </a:fld>
            <a:endParaRPr lang="it-IT" dirty="0"/>
          </a:p>
        </p:txBody>
      </p:sp>
    </p:spTree>
    <p:extLst>
      <p:ext uri="{BB962C8B-B14F-4D97-AF65-F5344CB8AC3E}">
        <p14:creationId xmlns:p14="http://schemas.microsoft.com/office/powerpoint/2010/main" val="2520865144"/>
      </p:ext>
    </p:extLst>
  </p:cSld>
  <p:clrMapOvr>
    <a:masterClrMapping/>
  </p:clrMapOvr>
</p:sld>
</file>

<file path=ppt/theme/theme1.xml><?xml version="1.0" encoding="utf-8"?>
<a:theme xmlns:a="http://schemas.openxmlformats.org/drawingml/2006/main" name="Tema di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6141_TF16411174.potx" id="{6DC9D0BF-E5AF-45BB-A689-33D287F35DE8}" vid="{7F4869E0-9160-4256-825B-6A89661A4CE3}"/>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Presentazione</Template>
  <TotalTime>285</TotalTime>
  <Words>1581</Words>
  <Application>Microsoft Office PowerPoint</Application>
  <PresentationFormat>Widescreen</PresentationFormat>
  <Paragraphs>161</Paragraphs>
  <Slides>25</Slides>
  <Notes>12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Calibri</vt:lpstr>
      <vt:lpstr>Calibri Light</vt:lpstr>
      <vt:lpstr>Rockwell</vt:lpstr>
      <vt:lpstr>Times New Roman</vt:lpstr>
      <vt:lpstr>Tema di Office</vt:lpstr>
      <vt:lpstr>Presentazione del Capofila e Nascita del Progetto Erasmus+</vt:lpstr>
      <vt:lpstr>Synthesis SRL </vt:lpstr>
      <vt:lpstr>Che Cos’è il Programma Erasmus+?</vt:lpstr>
      <vt:lpstr>Small-Scale Partnerships  (Partenariati su Piccola Scala)</vt:lpstr>
      <vt:lpstr>Nascita del Progetto "Eco-Tourism Innovations for Rural Development"</vt:lpstr>
      <vt:lpstr>Presentazione standard di PowerPoint</vt:lpstr>
      <vt:lpstr>Presentazione standard di PowerPoint</vt:lpstr>
      <vt:lpstr>Presentazione standard di PowerPoint</vt:lpstr>
      <vt:lpstr>Gli obiettivi del progetto</vt:lpstr>
      <vt:lpstr>I risultati attesi </vt:lpstr>
      <vt:lpstr>Target di progetto</vt:lpstr>
      <vt:lpstr>I partner di progetto</vt:lpstr>
      <vt:lpstr>Attività 1: Project Management e Kick-off meeting a Cipro</vt:lpstr>
      <vt:lpstr>Presentazione standard di PowerPoint</vt:lpstr>
      <vt:lpstr>Attività 2: Ricerca e Sviluppo dell’Handbook</vt:lpstr>
      <vt:lpstr>Presentazione standard di PowerPoint</vt:lpstr>
      <vt:lpstr>Attività 3: Pilot Training nelle aree rurali</vt:lpstr>
      <vt:lpstr>Presentazione standard di PowerPoint</vt:lpstr>
      <vt:lpstr>Attività 4: Realizzazione dei training online</vt:lpstr>
      <vt:lpstr>Presentazione standard di PowerPoint</vt:lpstr>
      <vt:lpstr>Presentazione standard di PowerPoint</vt:lpstr>
      <vt:lpstr>Attività 5: Conferenza Finale e Disseminazione</vt:lpstr>
      <vt:lpstr>Quali risultati abbiamo ottenuto?</vt:lpstr>
      <vt:lpstr>Alcune osservazioni</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del Capofila e Nascita del Progetto Erasmus+</dc:title>
  <dc:creator>Silvia Bragagnolo</dc:creator>
  <cp:lastModifiedBy>Silvia Bragagnolo</cp:lastModifiedBy>
  <cp:revision>7</cp:revision>
  <dcterms:created xsi:type="dcterms:W3CDTF">2024-10-23T18:18:27Z</dcterms:created>
  <dcterms:modified xsi:type="dcterms:W3CDTF">2024-10-24T21:14:05Z</dcterms:modified>
</cp:coreProperties>
</file>